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75" r:id="rId5"/>
    <p:sldId id="280" r:id="rId6"/>
    <p:sldId id="281" r:id="rId7"/>
    <p:sldId id="285" r:id="rId8"/>
    <p:sldId id="278" r:id="rId9"/>
    <p:sldId id="284" r:id="rId10"/>
    <p:sldId id="276" r:id="rId11"/>
    <p:sldId id="279" r:id="rId12"/>
    <p:sldId id="283" r:id="rId13"/>
    <p:sldId id="277" r:id="rId14"/>
    <p:sldId id="259" r:id="rId15"/>
    <p:sldId id="272" r:id="rId16"/>
    <p:sldId id="273" r:id="rId17"/>
    <p:sldId id="260" r:id="rId18"/>
    <p:sldId id="261" r:id="rId19"/>
    <p:sldId id="262" r:id="rId20"/>
    <p:sldId id="263" r:id="rId21"/>
    <p:sldId id="264" r:id="rId22"/>
    <p:sldId id="265" r:id="rId23"/>
    <p:sldId id="274" r:id="rId24"/>
    <p:sldId id="266" r:id="rId25"/>
    <p:sldId id="267" r:id="rId26"/>
    <p:sldId id="268" r:id="rId27"/>
    <p:sldId id="270" r:id="rId28"/>
    <p:sldId id="269" r:id="rId29"/>
    <p:sldId id="27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51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9948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8392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4508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828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0572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1264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958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7779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543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9712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4998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2687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8206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1131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218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6FB7D-D42A-408F-8988-5D774DBF950E}" type="datetimeFigureOut">
              <a:rPr lang="en-CA" smtClean="0"/>
              <a:t>2020-03-26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19B653-578E-41D5-9636-F8DFF2651B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298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0xTKxbIEl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824" y="1724348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 </a:t>
            </a:r>
            <a:br>
              <a:rPr lang="en-CA" dirty="0"/>
            </a:br>
            <a:r>
              <a:rPr lang="en-CA" dirty="0"/>
              <a:t>CELL BIOLOGY</a:t>
            </a:r>
            <a:br>
              <a:rPr lang="en-CA" dirty="0"/>
            </a:br>
            <a:r>
              <a:rPr lang="en-CA" sz="2700" dirty="0">
                <a:solidFill>
                  <a:schemeClr val="bg1"/>
                </a:solidFill>
              </a:rPr>
              <a:t>AS PER </a:t>
            </a:r>
            <a:r>
              <a:rPr lang="en-US" sz="2700" dirty="0">
                <a:solidFill>
                  <a:schemeClr val="bg1"/>
                </a:solidFill>
              </a:rPr>
              <a:t>The Ontario Curriculum, </a:t>
            </a:r>
            <a:br>
              <a:rPr lang="en-US" sz="2700" dirty="0">
                <a:solidFill>
                  <a:schemeClr val="bg1"/>
                </a:solidFill>
              </a:rPr>
            </a:br>
            <a:r>
              <a:rPr lang="en-US" sz="2700" dirty="0">
                <a:solidFill>
                  <a:schemeClr val="bg1"/>
                </a:solidFill>
              </a:rPr>
              <a:t>Grades 1–8: Science and Technology </a:t>
            </a:r>
            <a:br>
              <a:rPr lang="en-US" sz="2700" dirty="0"/>
            </a:br>
            <a:r>
              <a:rPr lang="en-US" sz="2700" dirty="0"/>
              <a:t> 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8166" y="2810101"/>
            <a:ext cx="8791575" cy="1655762"/>
          </a:xfrm>
        </p:spPr>
        <p:txBody>
          <a:bodyPr>
            <a:normAutofit/>
          </a:bodyPr>
          <a:lstStyle/>
          <a:p>
            <a:pPr algn="ctr"/>
            <a:r>
              <a:rPr lang="ru-RU" sz="4800" dirty="0"/>
              <a:t> </a:t>
            </a:r>
            <a:endParaRPr lang="en-CA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CAF0E-1FCD-4B04-A6C7-7784BC5F45E4}"/>
              </a:ext>
            </a:extLst>
          </p:cNvPr>
          <p:cNvSpPr txBox="1"/>
          <p:nvPr/>
        </p:nvSpPr>
        <p:spPr>
          <a:xfrm>
            <a:off x="3910372" y="5985022"/>
            <a:ext cx="3418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Prepared by professor B. Kriger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B3B865DB-AF7C-4159-9501-7C15B1B60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85" y="0"/>
            <a:ext cx="2159339" cy="2159339"/>
          </a:xfrm>
          <a:prstGeom prst="rect">
            <a:avLst/>
          </a:prstGeom>
        </p:spPr>
      </p:pic>
      <p:pic>
        <p:nvPicPr>
          <p:cNvPr id="2050" name="Picture 2" descr="What is a microorganism? - BBC Bitesize">
            <a:extLst>
              <a:ext uri="{FF2B5EF4-FFF2-40B4-BE49-F238E27FC236}">
                <a16:creationId xmlns:a16="http://schemas.microsoft.com/office/drawing/2014/main" id="{8E0857DE-62FE-4C35-A440-D4E3FF64B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314" y="3081125"/>
            <a:ext cx="4313504" cy="241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736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87" y="0"/>
            <a:ext cx="1388243" cy="1388243"/>
          </a:xfrm>
          <a:prstGeom prst="rect">
            <a:avLst/>
          </a:prstGeom>
        </p:spPr>
      </p:pic>
      <p:pic>
        <p:nvPicPr>
          <p:cNvPr id="9" name="Picture 2" descr="Types of Microorganisms | Microbiology">
            <a:extLst>
              <a:ext uri="{FF2B5EF4-FFF2-40B4-BE49-F238E27FC236}">
                <a16:creationId xmlns:a16="http://schemas.microsoft.com/office/drawing/2014/main" id="{4FB0A341-367D-4B41-B4E1-D1B8CA982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4" y="0"/>
            <a:ext cx="118856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717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 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0765" y="404272"/>
            <a:ext cx="7264891" cy="525482"/>
          </a:xfrm>
        </p:spPr>
        <p:txBody>
          <a:bodyPr>
            <a:noAutofit/>
          </a:bodyPr>
          <a:lstStyle/>
          <a:p>
            <a:pPr algn="ctr"/>
            <a:r>
              <a:rPr lang="en-CA" sz="6600" dirty="0"/>
              <a:t> </a:t>
            </a:r>
            <a:r>
              <a:rPr lang="en-US" sz="5400" dirty="0">
                <a:solidFill>
                  <a:schemeClr val="tx1"/>
                </a:solidFill>
              </a:rPr>
              <a:t>  </a:t>
            </a:r>
            <a:r>
              <a:rPr lang="en-CA" sz="3200" dirty="0"/>
              <a:t>Microorganisms Size Comparison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https://youtu.be/h0xTKxbIElU</a:t>
            </a:r>
            <a:endParaRPr lang="en-US" sz="4800" dirty="0"/>
          </a:p>
          <a:p>
            <a:pPr algn="ctr"/>
            <a:endParaRPr lang="en-US" sz="1600" dirty="0"/>
          </a:p>
          <a:p>
            <a:pPr algn="ctr"/>
            <a:endParaRPr lang="en-US" sz="1600" dirty="0"/>
          </a:p>
          <a:p>
            <a:pPr algn="ctr"/>
            <a:endParaRPr lang="en-CA" sz="16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3074" name="Picture 2" descr="Microorganisms Size Comparison - YouTube">
            <a:hlinkClick r:id="rId3"/>
            <a:extLst>
              <a:ext uri="{FF2B5EF4-FFF2-40B4-BE49-F238E27FC236}">
                <a16:creationId xmlns:a16="http://schemas.microsoft.com/office/drawing/2014/main" id="{A7896978-457E-47BE-AC84-F52A37A3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798" y="2621833"/>
            <a:ext cx="5312229" cy="298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96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757" y="11950"/>
            <a:ext cx="1388243" cy="1388243"/>
          </a:xfrm>
          <a:prstGeom prst="rect">
            <a:avLst/>
          </a:prstGeom>
        </p:spPr>
      </p:pic>
      <p:pic>
        <p:nvPicPr>
          <p:cNvPr id="22530" name="Picture 2" descr="Atomic Structure | Minecraft: Education Edition">
            <a:extLst>
              <a:ext uri="{FF2B5EF4-FFF2-40B4-BE49-F238E27FC236}">
                <a16:creationId xmlns:a16="http://schemas.microsoft.com/office/drawing/2014/main" id="{1BFA97F3-E234-499D-B1D6-AD2CD5383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939" y="1705429"/>
            <a:ext cx="7113495" cy="472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414D212-05E8-4E81-A46B-BCECA9DD6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797" y="317186"/>
            <a:ext cx="8791575" cy="138824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 </a:t>
            </a:r>
            <a:br>
              <a:rPr lang="en-CA" dirty="0"/>
            </a:br>
            <a:r>
              <a:rPr lang="en-CA" dirty="0"/>
              <a:t>SIMPLIFIED ATOM STRUCTURE</a:t>
            </a:r>
            <a:br>
              <a:rPr lang="en-CA" dirty="0"/>
            </a:br>
            <a:r>
              <a:rPr lang="en-CA" sz="2700" dirty="0">
                <a:solidFill>
                  <a:schemeClr val="bg1"/>
                </a:solidFill>
              </a:rPr>
              <a:t> </a:t>
            </a:r>
            <a:endParaRPr lang="en-CA" dirty="0"/>
          </a:p>
        </p:txBody>
      </p:sp>
      <p:pic>
        <p:nvPicPr>
          <p:cNvPr id="22532" name="Picture 4" descr="Decaying atoms feel a tiny frictional force, say physicists ...">
            <a:extLst>
              <a:ext uri="{FF2B5EF4-FFF2-40B4-BE49-F238E27FC236}">
                <a16:creationId xmlns:a16="http://schemas.microsoft.com/office/drawing/2014/main" id="{423B3B09-B010-4547-8C15-454F4007B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589" y="1705429"/>
            <a:ext cx="358364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65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757" y="11950"/>
            <a:ext cx="1388243" cy="13882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414D212-05E8-4E81-A46B-BCECA9DD6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797" y="317186"/>
            <a:ext cx="8791575" cy="138824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 </a:t>
            </a:r>
            <a:br>
              <a:rPr lang="en-CA" dirty="0"/>
            </a:br>
            <a:r>
              <a:rPr lang="en-CA" dirty="0"/>
              <a:t>SIMPLIFIED ATOM STRUCTURE</a:t>
            </a:r>
            <a:br>
              <a:rPr lang="en-CA" dirty="0"/>
            </a:br>
            <a:r>
              <a:rPr lang="en-CA" sz="2700" dirty="0">
                <a:solidFill>
                  <a:schemeClr val="bg1"/>
                </a:solidFill>
              </a:rPr>
              <a:t> </a:t>
            </a:r>
            <a:endParaRPr lang="en-CA" dirty="0"/>
          </a:p>
        </p:txBody>
      </p:sp>
      <p:pic>
        <p:nvPicPr>
          <p:cNvPr id="27650" name="Picture 2" descr="Chemistry of life">
            <a:extLst>
              <a:ext uri="{FF2B5EF4-FFF2-40B4-BE49-F238E27FC236}">
                <a16:creationId xmlns:a16="http://schemas.microsoft.com/office/drawing/2014/main" id="{FAF50BA7-CFD7-4108-A511-9D911030F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08" y="11950"/>
            <a:ext cx="8934643" cy="670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1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757" y="11950"/>
            <a:ext cx="1388243" cy="138824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FA593A8-A5E1-40D8-82C3-04FF9407D2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8676" name="Picture 4" descr="Periodic Table of Elements - PubChem">
            <a:extLst>
              <a:ext uri="{FF2B5EF4-FFF2-40B4-BE49-F238E27FC236}">
                <a16:creationId xmlns:a16="http://schemas.microsoft.com/office/drawing/2014/main" id="{F0ADA0E0-0934-413A-93A3-B2911D0E2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0"/>
            <a:ext cx="887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11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757" y="11950"/>
            <a:ext cx="1388243" cy="138824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FA593A8-A5E1-40D8-82C3-04FF9407D2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8676" name="Picture 4" descr="Periodic Table of Elements - PubChem">
            <a:extLst>
              <a:ext uri="{FF2B5EF4-FFF2-40B4-BE49-F238E27FC236}">
                <a16:creationId xmlns:a16="http://schemas.microsoft.com/office/drawing/2014/main" id="{F0ADA0E0-0934-413A-93A3-B2911D0E2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0"/>
            <a:ext cx="887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Reading the Periodic Table">
            <a:extLst>
              <a:ext uri="{FF2B5EF4-FFF2-40B4-BE49-F238E27FC236}">
                <a16:creationId xmlns:a16="http://schemas.microsoft.com/office/drawing/2014/main" id="{059D902B-CBF9-4C24-BCD8-3010A67EB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656" y="0"/>
            <a:ext cx="8875712" cy="661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925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757" y="11950"/>
            <a:ext cx="1388243" cy="13882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414D212-05E8-4E81-A46B-BCECA9DD6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797" y="317186"/>
            <a:ext cx="8791575" cy="138824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 </a:t>
            </a:r>
            <a:br>
              <a:rPr lang="en-CA" dirty="0"/>
            </a:br>
            <a:r>
              <a:rPr lang="en-CA" dirty="0"/>
              <a:t>SIMPLIFIED ATOM STRUCTURE</a:t>
            </a:r>
            <a:br>
              <a:rPr lang="en-CA" dirty="0"/>
            </a:br>
            <a:r>
              <a:rPr lang="en-CA" sz="2700" dirty="0">
                <a:solidFill>
                  <a:schemeClr val="bg1"/>
                </a:solidFill>
              </a:rPr>
              <a:t> </a:t>
            </a:r>
            <a:endParaRPr lang="en-CA" dirty="0"/>
          </a:p>
        </p:txBody>
      </p:sp>
      <p:pic>
        <p:nvPicPr>
          <p:cNvPr id="25602" name="Picture 2" descr="Chemistry of Life Living things consist of atoms of different ...">
            <a:extLst>
              <a:ext uri="{FF2B5EF4-FFF2-40B4-BE49-F238E27FC236}">
                <a16:creationId xmlns:a16="http://schemas.microsoft.com/office/drawing/2014/main" id="{A2940610-BA09-4E13-86D5-5D1101C56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52" y="119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051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757" y="11950"/>
            <a:ext cx="1388243" cy="13882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414D212-05E8-4E81-A46B-BCECA9DD6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797" y="317186"/>
            <a:ext cx="8791575" cy="138824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 </a:t>
            </a:r>
            <a:br>
              <a:rPr lang="en-CA" dirty="0"/>
            </a:br>
            <a:r>
              <a:rPr lang="en-CA" dirty="0"/>
              <a:t>ATOMS OF LIFE</a:t>
            </a:r>
            <a:br>
              <a:rPr lang="en-CA" dirty="0"/>
            </a:br>
            <a:r>
              <a:rPr lang="en-CA" sz="2700" dirty="0">
                <a:solidFill>
                  <a:schemeClr val="bg1"/>
                </a:solidFill>
              </a:rPr>
              <a:t> </a:t>
            </a:r>
            <a:endParaRPr lang="en-CA" dirty="0"/>
          </a:p>
        </p:txBody>
      </p:sp>
      <p:pic>
        <p:nvPicPr>
          <p:cNvPr id="28674" name="Picture 2" descr="Pearson - The Biology Place">
            <a:extLst>
              <a:ext uri="{FF2B5EF4-FFF2-40B4-BE49-F238E27FC236}">
                <a16:creationId xmlns:a16="http://schemas.microsoft.com/office/drawing/2014/main" id="{E64F3A26-A24B-4971-AB11-7AC47DE48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988" y="2446653"/>
            <a:ext cx="8516734" cy="229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141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87" y="0"/>
            <a:ext cx="1388243" cy="138824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A00448F-8F58-4A57-AC13-75BF74CA9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397" y="462329"/>
            <a:ext cx="8791575" cy="138824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 </a:t>
            </a:r>
            <a:br>
              <a:rPr lang="en-CA" dirty="0"/>
            </a:br>
            <a:r>
              <a:rPr lang="en-CA" dirty="0"/>
              <a:t>CHEMICAL BOND</a:t>
            </a:r>
            <a:br>
              <a:rPr lang="en-CA" dirty="0"/>
            </a:br>
            <a:r>
              <a:rPr lang="en-CA" sz="2700" dirty="0">
                <a:solidFill>
                  <a:schemeClr val="bg1"/>
                </a:solidFill>
              </a:rPr>
              <a:t> </a:t>
            </a:r>
            <a:endParaRPr lang="en-CA" dirty="0"/>
          </a:p>
        </p:txBody>
      </p:sp>
      <p:pic>
        <p:nvPicPr>
          <p:cNvPr id="21508" name="Picture 4" descr="Chemical Bond - Definition (Image) - Game Smartz">
            <a:extLst>
              <a:ext uri="{FF2B5EF4-FFF2-40B4-BE49-F238E27FC236}">
                <a16:creationId xmlns:a16="http://schemas.microsoft.com/office/drawing/2014/main" id="{4FF57691-D0D9-462E-8EE5-B8B9FC5BB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519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87" y="0"/>
            <a:ext cx="1388243" cy="138824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A00448F-8F58-4A57-AC13-75BF74CA9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397" y="462329"/>
            <a:ext cx="8791575" cy="138824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 </a:t>
            </a:r>
            <a:br>
              <a:rPr lang="en-CA" dirty="0"/>
            </a:br>
            <a:r>
              <a:rPr lang="en-CA" dirty="0"/>
              <a:t>CHEMICAL BOND</a:t>
            </a:r>
            <a:br>
              <a:rPr lang="en-CA" dirty="0"/>
            </a:br>
            <a:r>
              <a:rPr lang="en-CA" sz="2700" dirty="0">
                <a:solidFill>
                  <a:schemeClr val="bg1"/>
                </a:solidFill>
              </a:rPr>
              <a:t> </a:t>
            </a:r>
            <a:endParaRPr lang="en-CA" dirty="0"/>
          </a:p>
        </p:txBody>
      </p:sp>
      <p:pic>
        <p:nvPicPr>
          <p:cNvPr id="24578" name="Picture 2" descr="chemical bond definition in Urdu / Hindi Lecture / Chemistry for ...">
            <a:extLst>
              <a:ext uri="{FF2B5EF4-FFF2-40B4-BE49-F238E27FC236}">
                <a16:creationId xmlns:a16="http://schemas.microsoft.com/office/drawing/2014/main" id="{81E2ABE9-39EA-42A1-B3A6-46A806131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144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757" y="11950"/>
            <a:ext cx="1388243" cy="13882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414D212-05E8-4E81-A46B-BCECA9DD6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797" y="317186"/>
            <a:ext cx="8791575" cy="138824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 </a:t>
            </a:r>
            <a:br>
              <a:rPr lang="en-CA" dirty="0"/>
            </a:br>
            <a:r>
              <a:rPr lang="en-CA" dirty="0"/>
              <a:t>BUIDING THE MOLECULES</a:t>
            </a:r>
            <a:br>
              <a:rPr lang="en-CA" dirty="0"/>
            </a:br>
            <a:r>
              <a:rPr lang="en-CA" sz="2700" dirty="0">
                <a:solidFill>
                  <a:schemeClr val="bg1"/>
                </a:solidFill>
              </a:rPr>
              <a:t> </a:t>
            </a:r>
            <a:endParaRPr lang="en-CA" dirty="0"/>
          </a:p>
        </p:txBody>
      </p:sp>
      <p:pic>
        <p:nvPicPr>
          <p:cNvPr id="29698" name="Picture 2" descr="CHEMISTRY I: ATOMS AND MOLECULES">
            <a:extLst>
              <a:ext uri="{FF2B5EF4-FFF2-40B4-BE49-F238E27FC236}">
                <a16:creationId xmlns:a16="http://schemas.microsoft.com/office/drawing/2014/main" id="{0D650D7A-D8EE-4CB2-B998-11CECC032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48" y="1705429"/>
            <a:ext cx="7171871" cy="411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445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757" y="11950"/>
            <a:ext cx="1388243" cy="13882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414D212-05E8-4E81-A46B-BCECA9DD6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797" y="317186"/>
            <a:ext cx="8791575" cy="138824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 </a:t>
            </a:r>
            <a:br>
              <a:rPr lang="en-CA" dirty="0"/>
            </a:br>
            <a:r>
              <a:rPr lang="en-CA" dirty="0"/>
              <a:t>  ATOMS OF LIFE</a:t>
            </a:r>
            <a:br>
              <a:rPr lang="en-CA" dirty="0"/>
            </a:br>
            <a:r>
              <a:rPr lang="en-CA" sz="2700" dirty="0">
                <a:solidFill>
                  <a:schemeClr val="bg1"/>
                </a:solidFill>
              </a:rPr>
              <a:t> </a:t>
            </a:r>
            <a:endParaRPr lang="en-CA" dirty="0"/>
          </a:p>
        </p:txBody>
      </p:sp>
      <p:pic>
        <p:nvPicPr>
          <p:cNvPr id="26626" name="Picture 2" descr="Article 1 : Start of life -abiogenesis hypothesis- - Biogen-event">
            <a:extLst>
              <a:ext uri="{FF2B5EF4-FFF2-40B4-BE49-F238E27FC236}">
                <a16:creationId xmlns:a16="http://schemas.microsoft.com/office/drawing/2014/main" id="{3EF11AE6-9508-49D5-AFF5-DD9C9A725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718" y="1536940"/>
            <a:ext cx="7674654" cy="500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538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961457" y="189512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DNA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4098" name="Picture 2" descr="DNA - Wikipedia">
            <a:extLst>
              <a:ext uri="{FF2B5EF4-FFF2-40B4-BE49-F238E27FC236}">
                <a16:creationId xmlns:a16="http://schemas.microsoft.com/office/drawing/2014/main" id="{F6499215-FC37-4007-AC03-1757AD9DD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42" y="354502"/>
            <a:ext cx="6574971" cy="643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321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961457" y="189512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DNA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9220" name="Picture 4" descr="DNA molecule">
            <a:extLst>
              <a:ext uri="{FF2B5EF4-FFF2-40B4-BE49-F238E27FC236}">
                <a16:creationId xmlns:a16="http://schemas.microsoft.com/office/drawing/2014/main" id="{3A0C20F1-963A-4564-8D09-0D39C630F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62" y="998920"/>
            <a:ext cx="8713911" cy="558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44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961457" y="189512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DNA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10242" name="Picture 2" descr="DNA Coding and Codons | What is a DNA Codon? | AncestryDNA ...">
            <a:extLst>
              <a:ext uri="{FF2B5EF4-FFF2-40B4-BE49-F238E27FC236}">
                <a16:creationId xmlns:a16="http://schemas.microsoft.com/office/drawing/2014/main" id="{FF2B5A8A-8837-4A67-9B1C-1798579A2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0"/>
            <a:ext cx="8153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303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MICRO ORGANIZMS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They use others to make their lives better.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5122" name="Picture 2" descr="An Introduction to DNA Transcription">
            <a:extLst>
              <a:ext uri="{FF2B5EF4-FFF2-40B4-BE49-F238E27FC236}">
                <a16:creationId xmlns:a16="http://schemas.microsoft.com/office/drawing/2014/main" id="{BB6E7D41-02C7-4FA2-8389-1EF632C6E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5" y="0"/>
            <a:ext cx="9142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071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MICRO ORGANIZMS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They use others to make their lives better.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6146" name="Picture 2" descr="Translation: DNA to mRNA to Protein | Learn Science at Scitable">
            <a:extLst>
              <a:ext uri="{FF2B5EF4-FFF2-40B4-BE49-F238E27FC236}">
                <a16:creationId xmlns:a16="http://schemas.microsoft.com/office/drawing/2014/main" id="{11C542EA-A0DF-4E72-9786-EBF6EBF21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774" y="0"/>
            <a:ext cx="7137173" cy="6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513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MICRO ORGANIZMS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They use others to make their lives better.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7170" name="Picture 2" descr="Messenger RNA - Wikipedia">
            <a:extLst>
              <a:ext uri="{FF2B5EF4-FFF2-40B4-BE49-F238E27FC236}">
                <a16:creationId xmlns:a16="http://schemas.microsoft.com/office/drawing/2014/main" id="{93B958BF-B63D-4CE6-AC76-E1DBDB09D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220" y="-287205"/>
            <a:ext cx="7160727" cy="724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825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AMINO ACID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4BBE8F6A-CCA7-47B5-BF21-8BDF7BA6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70" y="1261446"/>
            <a:ext cx="7876633" cy="559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699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PROTEIN - POLYPEPTIDE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They use others to make their lives better.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11266" name="Picture 2" descr="Polypeptides">
            <a:extLst>
              <a:ext uri="{FF2B5EF4-FFF2-40B4-BE49-F238E27FC236}">
                <a16:creationId xmlns:a16="http://schemas.microsoft.com/office/drawing/2014/main" id="{6FB09494-27E7-4B7A-9DAE-44CED0C7F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94" y="1291627"/>
            <a:ext cx="10115791" cy="551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002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VIRUS – COVID-19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They use others to make their lives better.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12290" name="Picture 2" descr="How Long Can Viruses Live on Surfaces? | HowStuffWorks">
            <a:extLst>
              <a:ext uri="{FF2B5EF4-FFF2-40B4-BE49-F238E27FC236}">
                <a16:creationId xmlns:a16="http://schemas.microsoft.com/office/drawing/2014/main" id="{8342A3BF-F117-4628-8200-9FC25E79F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50" y="1198527"/>
            <a:ext cx="9473160" cy="530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253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BACTERIA CELL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their lives better.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16386" name="Picture 2" descr="Bacteria cell anatomy Royalty Free Vector Image">
            <a:extLst>
              <a:ext uri="{FF2B5EF4-FFF2-40B4-BE49-F238E27FC236}">
                <a16:creationId xmlns:a16="http://schemas.microsoft.com/office/drawing/2014/main" id="{872915DB-4A2A-479B-A13B-4E99AE69C1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 bwMode="auto">
          <a:xfrm>
            <a:off x="2156732" y="1157799"/>
            <a:ext cx="7190467" cy="551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13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0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CELL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They use others to   better.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13314" name="Picture 2" descr="cell | Definition, Types, &amp; Functions | Britannica">
            <a:extLst>
              <a:ext uri="{FF2B5EF4-FFF2-40B4-BE49-F238E27FC236}">
                <a16:creationId xmlns:a16="http://schemas.microsoft.com/office/drawing/2014/main" id="{756CEBE4-C17D-4631-B748-9321BD8E0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106" y="916715"/>
            <a:ext cx="7056048" cy="5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464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MICRO ORGANIZMS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14338" name="Picture 2" descr="eukaryote | Definition, Structure, &amp; Facts | Britannica">
            <a:extLst>
              <a:ext uri="{FF2B5EF4-FFF2-40B4-BE49-F238E27FC236}">
                <a16:creationId xmlns:a16="http://schemas.microsoft.com/office/drawing/2014/main" id="{03023F9F-D68B-45A6-A16D-C5B6C3DA0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206" y="0"/>
            <a:ext cx="7888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773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MICRO ORGANIZMS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17410" name="Picture 2" descr="What is a virus, and how does it become a danger to human life ...">
            <a:extLst>
              <a:ext uri="{FF2B5EF4-FFF2-40B4-BE49-F238E27FC236}">
                <a16:creationId xmlns:a16="http://schemas.microsoft.com/office/drawing/2014/main" id="{4E46BB6F-3CD1-484E-BCA6-FC2E9AAC4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09" y="0"/>
            <a:ext cx="8216901" cy="684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492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HOW DO THE CELLS DIVIDE</a:t>
            </a:r>
            <a:r>
              <a:rPr lang="ru-RU" b="1" dirty="0"/>
              <a:t>?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</a:t>
            </a:r>
            <a:r>
              <a:rPr lang="ru-RU" sz="3600" dirty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19458" name="Picture 2" descr="Mitosis - Wikipedia">
            <a:extLst>
              <a:ext uri="{FF2B5EF4-FFF2-40B4-BE49-F238E27FC236}">
                <a16:creationId xmlns:a16="http://schemas.microsoft.com/office/drawing/2014/main" id="{171CF559-697F-49E7-B137-F26F91FB0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5" y="2402681"/>
            <a:ext cx="11821470" cy="205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109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MITOSIS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They use others to make their lives better.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18434" name="Picture 2" descr="Cell - Cell division and growth | Britannica">
            <a:extLst>
              <a:ext uri="{FF2B5EF4-FFF2-40B4-BE49-F238E27FC236}">
                <a16:creationId xmlns:a16="http://schemas.microsoft.com/office/drawing/2014/main" id="{5C08F9CF-6C94-4CB6-993D-74714F7DF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0655591" cy="665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664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16B2-E2C5-4D17-A98C-053153BA7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372" y="354503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 </a:t>
            </a:r>
            <a:br>
              <a:rPr lang="en-CA" b="1" dirty="0"/>
            </a:b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BF165-FA4D-4F41-8E5D-AF1CCC624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809" y="5354257"/>
            <a:ext cx="8934643" cy="1314231"/>
          </a:xfrm>
        </p:spPr>
        <p:txBody>
          <a:bodyPr>
            <a:normAutofit/>
          </a:bodyPr>
          <a:lstStyle/>
          <a:p>
            <a:pPr algn="ctr"/>
            <a:r>
              <a:rPr lang="en-CA" sz="48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  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endParaRPr lang="en-CA" sz="4800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EF9607-333C-4082-9B09-2A4B4FF9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85" y="354503"/>
            <a:ext cx="1388243" cy="1388243"/>
          </a:xfrm>
          <a:prstGeom prst="rect">
            <a:avLst/>
          </a:prstGeom>
        </p:spPr>
      </p:pic>
      <p:pic>
        <p:nvPicPr>
          <p:cNvPr id="20482" name="Picture 2" descr="How do cells divide? - Genetics Home Reference - NIH">
            <a:extLst>
              <a:ext uri="{FF2B5EF4-FFF2-40B4-BE49-F238E27FC236}">
                <a16:creationId xmlns:a16="http://schemas.microsoft.com/office/drawing/2014/main" id="{F3009742-B130-451C-98F4-DE65D98F7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119" y="354503"/>
            <a:ext cx="9019979" cy="6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0546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992</TotalTime>
  <Words>268</Words>
  <Application>Microsoft Office PowerPoint</Application>
  <PresentationFormat>Widescreen</PresentationFormat>
  <Paragraphs>112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Trebuchet MS</vt:lpstr>
      <vt:lpstr>Wingdings 3</vt:lpstr>
      <vt:lpstr>Facet</vt:lpstr>
      <vt:lpstr>  CELL BIOLOGY AS PER The Ontario Curriculum,  Grades 1–8: Science and Technology   </vt:lpstr>
      <vt:lpstr>PowerPoint Presentation</vt:lpstr>
      <vt:lpstr>    </vt:lpstr>
      <vt:lpstr>  SIMPLIFIED ATOM STRUCTURE  </vt:lpstr>
      <vt:lpstr>  SIMPLIFIED ATOM STRUCTURE  </vt:lpstr>
      <vt:lpstr>PowerPoint Presentation</vt:lpstr>
      <vt:lpstr>PowerPoint Presentation</vt:lpstr>
      <vt:lpstr>  SIMPLIFIED ATOM STRUCTURE  </vt:lpstr>
      <vt:lpstr>  ATOMS OF LIFE  </vt:lpstr>
      <vt:lpstr>  CHEMICAL BOND  </vt:lpstr>
      <vt:lpstr>  CHEMICAL BOND  </vt:lpstr>
      <vt:lpstr>  BUIDING THE MOLECULES  </vt:lpstr>
      <vt:lpstr>    ATOMS OF LIFE  </vt:lpstr>
      <vt:lpstr>DNA   </vt:lpstr>
      <vt:lpstr>DNA   </vt:lpstr>
      <vt:lpstr>DNA   </vt:lpstr>
      <vt:lpstr>MICRO ORGANIZMS   </vt:lpstr>
      <vt:lpstr>MICRO ORGANIZMS   </vt:lpstr>
      <vt:lpstr>MICRO ORGANIZMS   </vt:lpstr>
      <vt:lpstr>AMINO ACID   </vt:lpstr>
      <vt:lpstr>PROTEIN - POLYPEPTIDE   </vt:lpstr>
      <vt:lpstr>VIRUS – COVID-19   </vt:lpstr>
      <vt:lpstr>BACTERIA CELL   </vt:lpstr>
      <vt:lpstr>CELL   </vt:lpstr>
      <vt:lpstr>MICRO ORGANIZMS   </vt:lpstr>
      <vt:lpstr>MICRO ORGANIZMS   </vt:lpstr>
      <vt:lpstr>HOW DO THE CELLS DIVIDE?   </vt:lpstr>
      <vt:lpstr>MITOSIS   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and technology class  AS PER The Ontario Curriculum, Grades 1–8: Science and Technology   </dc:title>
  <dc:creator>Boris Kriger</dc:creator>
  <cp:lastModifiedBy>Boris Kriger</cp:lastModifiedBy>
  <cp:revision>23</cp:revision>
  <dcterms:created xsi:type="dcterms:W3CDTF">2020-03-25T21:58:34Z</dcterms:created>
  <dcterms:modified xsi:type="dcterms:W3CDTF">2020-03-27T13:27:57Z</dcterms:modified>
</cp:coreProperties>
</file>