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7" r:id="rId6"/>
    <p:sldId id="268" r:id="rId7"/>
    <p:sldId id="273" r:id="rId8"/>
    <p:sldId id="269" r:id="rId9"/>
    <p:sldId id="259" r:id="rId10"/>
    <p:sldId id="263" r:id="rId11"/>
    <p:sldId id="260" r:id="rId12"/>
    <p:sldId id="262" r:id="rId13"/>
    <p:sldId id="266" r:id="rId14"/>
    <p:sldId id="265" r:id="rId15"/>
    <p:sldId id="264" r:id="rId16"/>
    <p:sldId id="272" r:id="rId17"/>
    <p:sldId id="270" r:id="rId18"/>
    <p:sldId id="275" r:id="rId19"/>
    <p:sldId id="276" r:id="rId20"/>
    <p:sldId id="277" r:id="rId21"/>
    <p:sldId id="278" r:id="rId22"/>
    <p:sldId id="279" r:id="rId23"/>
    <p:sldId id="280" r:id="rId24"/>
    <p:sldId id="281" r:id="rId25"/>
    <p:sldId id="284" r:id="rId26"/>
    <p:sldId id="282" r:id="rId27"/>
    <p:sldId id="283" r:id="rId28"/>
    <p:sldId id="285" r:id="rId29"/>
    <p:sldId id="286" r:id="rId30"/>
    <p:sldId id="287" r:id="rId31"/>
    <p:sldId id="288" r:id="rId32"/>
    <p:sldId id="289" r:id="rId33"/>
    <p:sldId id="274" r:id="rId34"/>
    <p:sldId id="27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668"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11/7/2021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11/7/2021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0E8B-4D7B-43F6-94F3-DB24416D07E1}"/>
              </a:ext>
            </a:extLst>
          </p:cNvPr>
          <p:cNvSpPr>
            <a:spLocks noGrp="1"/>
          </p:cNvSpPr>
          <p:nvPr>
            <p:ph type="ctrTitle"/>
          </p:nvPr>
        </p:nvSpPr>
        <p:spPr/>
        <p:txBody>
          <a:bodyPr>
            <a:noAutofit/>
          </a:bodyPr>
          <a:lstStyle/>
          <a:p>
            <a:pPr algn="ctr"/>
            <a:r>
              <a:rPr lang="ru-RU" sz="5400" b="0" i="0" dirty="0">
                <a:solidFill>
                  <a:srgbClr val="666666"/>
                </a:solidFill>
                <a:effectLst/>
                <a:latin typeface="Arimo"/>
              </a:rPr>
              <a:t>Открытый урок, ПОСВЯЩЕННЫЙ 200 -ЛЕТИЮ СО ДНЯ РОЖДЕНИЯ </a:t>
            </a:r>
            <a:br>
              <a:rPr lang="ru-RU" sz="5400" b="0" i="0" dirty="0">
                <a:solidFill>
                  <a:srgbClr val="666666"/>
                </a:solidFill>
                <a:effectLst/>
                <a:latin typeface="Arimo"/>
              </a:rPr>
            </a:br>
            <a:r>
              <a:rPr lang="ru-RU" sz="5400" b="0" i="0" dirty="0">
                <a:solidFill>
                  <a:srgbClr val="666666"/>
                </a:solidFill>
                <a:effectLst/>
                <a:latin typeface="Arimo"/>
              </a:rPr>
              <a:t>Ф.М. ДОСТОЕВСКОГО</a:t>
            </a:r>
            <a:endParaRPr lang="en-CA" sz="5400" dirty="0"/>
          </a:p>
        </p:txBody>
      </p:sp>
      <p:sp>
        <p:nvSpPr>
          <p:cNvPr id="3" name="Subtitle 2">
            <a:extLst>
              <a:ext uri="{FF2B5EF4-FFF2-40B4-BE49-F238E27FC236}">
                <a16:creationId xmlns:a16="http://schemas.microsoft.com/office/drawing/2014/main" id="{3C876980-2453-47E9-A3FB-6461DF2E8611}"/>
              </a:ext>
            </a:extLst>
          </p:cNvPr>
          <p:cNvSpPr>
            <a:spLocks noGrp="1"/>
          </p:cNvSpPr>
          <p:nvPr>
            <p:ph type="subTitle" idx="1"/>
          </p:nvPr>
        </p:nvSpPr>
        <p:spPr/>
        <p:txBody>
          <a:bodyPr>
            <a:normAutofit fontScale="92500" lnSpcReduction="10000"/>
          </a:bodyPr>
          <a:lstStyle/>
          <a:p>
            <a:pPr algn="ctr"/>
            <a:r>
              <a:rPr lang="ru-RU" dirty="0"/>
              <a:t>ТЕМА открытого УРОКА: </a:t>
            </a:r>
          </a:p>
          <a:p>
            <a:pPr algn="ctr"/>
            <a:r>
              <a:rPr lang="ru-RU" sz="2400" dirty="0"/>
              <a:t>«НАУКА О ДОБРЕ:  ДУХОВНАЯ КРАСОТА СПАСЁТ МИР»</a:t>
            </a:r>
            <a:endParaRPr lang="en-CA" sz="2400" dirty="0"/>
          </a:p>
        </p:txBody>
      </p:sp>
    </p:spTree>
    <p:extLst>
      <p:ext uri="{BB962C8B-B14F-4D97-AF65-F5344CB8AC3E}">
        <p14:creationId xmlns:p14="http://schemas.microsoft.com/office/powerpoint/2010/main" val="241321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E04A7-3065-437E-97E4-15D1771EA9DA}"/>
              </a:ext>
            </a:extLst>
          </p:cNvPr>
          <p:cNvSpPr>
            <a:spLocks noGrp="1"/>
          </p:cNvSpPr>
          <p:nvPr>
            <p:ph type="title"/>
          </p:nvPr>
        </p:nvSpPr>
        <p:spPr/>
        <p:txBody>
          <a:bodyPr/>
          <a:lstStyle/>
          <a:p>
            <a:r>
              <a:rPr lang="ru-RU" dirty="0"/>
              <a:t>ОТКУДА ЦИТАТА: «</a:t>
            </a:r>
            <a:r>
              <a:rPr lang="ru-RU" sz="3200" dirty="0">
                <a:effectLst/>
                <a:latin typeface="Calibri" panose="020F0502020204030204" pitchFamily="34" charset="0"/>
                <a:ea typeface="Calibri" panose="020F0502020204030204" pitchFamily="34" charset="0"/>
                <a:cs typeface="Times New Roman" panose="02020603050405020304" pitchFamily="18" charset="0"/>
              </a:rPr>
              <a:t>Красота спасет мир» ?</a:t>
            </a:r>
            <a:br>
              <a:rPr lang="en-CA" sz="32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
        <p:nvSpPr>
          <p:cNvPr id="3" name="Content Placeholder 2">
            <a:extLst>
              <a:ext uri="{FF2B5EF4-FFF2-40B4-BE49-F238E27FC236}">
                <a16:creationId xmlns:a16="http://schemas.microsoft.com/office/drawing/2014/main" id="{7BF91200-E247-4F9B-A03B-3EA92021C2C7}"/>
              </a:ext>
            </a:extLst>
          </p:cNvPr>
          <p:cNvSpPr>
            <a:spLocks noGrp="1"/>
          </p:cNvSpPr>
          <p:nvPr>
            <p:ph idx="1"/>
          </p:nvPr>
        </p:nvSpPr>
        <p:spPr/>
        <p:txBody>
          <a:bodyPr>
            <a:normAutofit lnSpcReduction="10000"/>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Из романа «Идиот» (1868) Ф. М. Достоевского (1821 — 1881)</a:t>
            </a: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Как правило, понимается буквально: вопреки авторскому толкованию понятия «красота».</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В романе (ч. 3, гл. </a:t>
            </a:r>
            <a:r>
              <a:rPr lang="en-CA" sz="1800" dirty="0">
                <a:effectLst/>
                <a:latin typeface="Calibri" panose="020F0502020204030204" pitchFamily="34" charset="0"/>
                <a:ea typeface="Calibri" panose="020F0502020204030204" pitchFamily="34" charset="0"/>
                <a:cs typeface="Times New Roman" panose="02020603050405020304" pitchFamily="18" charset="0"/>
              </a:rPr>
              <a:t>V</a:t>
            </a:r>
            <a:r>
              <a:rPr lang="ru-RU" sz="1800" dirty="0">
                <a:effectLst/>
                <a:latin typeface="Calibri" panose="020F0502020204030204" pitchFamily="34" charset="0"/>
                <a:ea typeface="Calibri" panose="020F0502020204030204" pitchFamily="34" charset="0"/>
                <a:cs typeface="Times New Roman" panose="02020603050405020304" pitchFamily="18" charset="0"/>
              </a:rPr>
              <a:t>) эти слова произносит 18-летний юноша Ипполит Терентьев, ссылаясь на переданные ему Николаем Иволгиным слова князя Мышкина и иронизируя над последним: «Правда, князь, что вы раз говорили, что мир спасет «красота»? Господа, — закричал он , громко всем, — князь утверждает, что мир спасет красота! А я утверждаю, что у него оттого такие игривые мысли, что он теперь влюблен. Господа, князь влюблен; давеча, только что он вошел, я в этом убедился. Не краснейте, князь, мне вас жалко станет. Какая красота спасет мир. Мне это Коля пересказал... Вы ревностный христианин? Коля говорит, что вы сами себя называете христианином. Князь рассматривал его внимательно и не ответил ему».</a:t>
            </a:r>
            <a:endParaRPr lang="en-CA" dirty="0"/>
          </a:p>
        </p:txBody>
      </p:sp>
    </p:spTree>
    <p:extLst>
      <p:ext uri="{BB962C8B-B14F-4D97-AF65-F5344CB8AC3E}">
        <p14:creationId xmlns:p14="http://schemas.microsoft.com/office/powerpoint/2010/main" val="2558834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58AE-9FD1-49E1-AE82-85E3F29433FE}"/>
              </a:ext>
            </a:extLst>
          </p:cNvPr>
          <p:cNvSpPr>
            <a:spLocks noGrp="1"/>
          </p:cNvSpPr>
          <p:nvPr>
            <p:ph type="title"/>
          </p:nvPr>
        </p:nvSpPr>
        <p:spPr/>
        <p:txBody>
          <a:bodyPr/>
          <a:lstStyle/>
          <a:p>
            <a:r>
              <a:rPr lang="ru-RU" dirty="0"/>
              <a:t>ЧТО ДОСТОЕВСКИЙ ИМЕЛ В ВИДУ?</a:t>
            </a:r>
            <a:endParaRPr lang="en-CA" dirty="0"/>
          </a:p>
        </p:txBody>
      </p:sp>
      <p:sp>
        <p:nvSpPr>
          <p:cNvPr id="3" name="Content Placeholder 2">
            <a:extLst>
              <a:ext uri="{FF2B5EF4-FFF2-40B4-BE49-F238E27FC236}">
                <a16:creationId xmlns:a16="http://schemas.microsoft.com/office/drawing/2014/main" id="{3C0E5D8D-D0F9-4644-B156-A1A5448B6AC8}"/>
              </a:ext>
            </a:extLst>
          </p:cNvPr>
          <p:cNvSpPr>
            <a:spLocks noGrp="1"/>
          </p:cNvSpPr>
          <p:nvPr>
            <p:ph idx="1"/>
          </p:nvPr>
        </p:nvSpPr>
        <p:spPr/>
        <p:txBody>
          <a:bodyPr/>
          <a:lstStyle/>
          <a:p>
            <a:r>
              <a:rPr lang="ru-RU" sz="1800" dirty="0">
                <a:effectLst/>
                <a:latin typeface="Calibri" panose="020F0502020204030204" pitchFamily="34" charset="0"/>
                <a:ea typeface="Calibri" panose="020F0502020204030204" pitchFamily="34" charset="0"/>
                <a:cs typeface="Times New Roman" panose="02020603050405020304" pitchFamily="18" charset="0"/>
              </a:rPr>
              <a:t>Ф. М. Достоевский был далек от собственно эстетических суждений — он писал о духовной красоте, о красоте души. </a:t>
            </a:r>
          </a:p>
          <a:p>
            <a:r>
              <a:rPr lang="ru-RU" sz="1800" dirty="0">
                <a:effectLst/>
                <a:latin typeface="Calibri" panose="020F0502020204030204" pitchFamily="34" charset="0"/>
                <a:ea typeface="Calibri" panose="020F0502020204030204" pitchFamily="34" charset="0"/>
                <a:cs typeface="Times New Roman" panose="02020603050405020304" pitchFamily="18" charset="0"/>
              </a:rPr>
              <a:t>Это отвечает Главному замыслу романа — создать образ «положительно прекрасного человека». Поэтому в своих черновиках автор называет Мышкина «князь Христос», тем самым себе напоминая, что князь Мышкин должен быть максимально схож с Христом — добротой, человеколюбием, кротостью, полным отсутствием эгоизма, способностью сострадать людским бедам и несчастьям. </a:t>
            </a:r>
          </a:p>
          <a:p>
            <a:r>
              <a:rPr lang="ru-RU" sz="1800" dirty="0">
                <a:effectLst/>
                <a:latin typeface="Calibri" panose="020F0502020204030204" pitchFamily="34" charset="0"/>
                <a:ea typeface="Calibri" panose="020F0502020204030204" pitchFamily="34" charset="0"/>
                <a:cs typeface="Times New Roman" panose="02020603050405020304" pitchFamily="18" charset="0"/>
              </a:rPr>
              <a:t>Поэтому «красота», о которой говорит князь (и сам Ф. М. Достоевский), — это есть сумма нравственных качеств «положительно прекрасного человека».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062562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208C-82C5-4439-808D-2C00BD9B870B}"/>
              </a:ext>
            </a:extLst>
          </p:cNvPr>
          <p:cNvSpPr>
            <a:spLocks noGrp="1"/>
          </p:cNvSpPr>
          <p:nvPr>
            <p:ph type="title"/>
          </p:nvPr>
        </p:nvSpPr>
        <p:spPr/>
        <p:txBody>
          <a:bodyPr/>
          <a:lstStyle/>
          <a:p>
            <a:r>
              <a:rPr lang="ru-RU" dirty="0"/>
              <a:t>КАК ЭТУ ЦИТАТУ НЕПРАВИЛЬНО ПОНИМАЮТ?</a:t>
            </a:r>
            <a:endParaRPr lang="en-CA" dirty="0"/>
          </a:p>
        </p:txBody>
      </p:sp>
      <p:sp>
        <p:nvSpPr>
          <p:cNvPr id="3" name="Content Placeholder 2">
            <a:extLst>
              <a:ext uri="{FF2B5EF4-FFF2-40B4-BE49-F238E27FC236}">
                <a16:creationId xmlns:a16="http://schemas.microsoft.com/office/drawing/2014/main" id="{3DCA1F9C-F340-4F77-80F8-18286D886FBF}"/>
              </a:ext>
            </a:extLst>
          </p:cNvPr>
          <p:cNvSpPr>
            <a:spLocks noGrp="1"/>
          </p:cNvSpPr>
          <p:nvPr>
            <p:ph idx="1"/>
          </p:nvPr>
        </p:nvSpPr>
        <p:spPr/>
        <p:txBody>
          <a:bodyPr>
            <a:normAutofit fontScale="92500" lnSpcReduction="20000"/>
          </a:bodyPr>
          <a:lstStyle/>
          <a:p>
            <a:r>
              <a:rPr lang="ru-RU" b="0" i="0" dirty="0">
                <a:solidFill>
                  <a:srgbClr val="0B0B0B"/>
                </a:solidFill>
                <a:effectLst/>
                <a:latin typeface="MetaSerif"/>
              </a:rPr>
              <a:t>Как это бывает во всяком деле, чем запутаннее понятие, которое передается словом, тем с большей самоуверенностью употребляют люди это слово.</a:t>
            </a:r>
          </a:p>
          <a:p>
            <a:r>
              <a:rPr lang="ru-RU" dirty="0"/>
              <a:t>Цитата из Достоевского о красоте, как правило, в чуждом писателю значении мелькает на страницах газет и журналов, звучит с экранов телевизоров.</a:t>
            </a:r>
          </a:p>
          <a:p>
            <a:r>
              <a:rPr lang="ru-RU" b="0" i="0" dirty="0">
                <a:solidFill>
                  <a:srgbClr val="0B0B0B"/>
                </a:solidFill>
                <a:effectLst/>
                <a:latin typeface="MetaSerif"/>
              </a:rPr>
              <a:t>Идет ли речь о выставке прикладного искусства, демонстрации моделей одежды или конкурсе красавиц – уже наготове дежурный афоризм, который должен подчеркнуть значительность события, – ведь еще классик утверждал: «Красота спасет мир».</a:t>
            </a:r>
            <a:endParaRPr lang="ru-RU" dirty="0"/>
          </a:p>
          <a:p>
            <a:r>
              <a:rPr lang="ru-RU" dirty="0"/>
              <a:t>Достоевский считал нужным опровергать в печати «ходячие мнения… сделавшиеся от общего и слишком частого употребления кстати и некстати какими-то опошлившимися, странными и досадными афоризмами…»</a:t>
            </a:r>
            <a:endParaRPr lang="en-CA" dirty="0"/>
          </a:p>
        </p:txBody>
      </p:sp>
    </p:spTree>
    <p:extLst>
      <p:ext uri="{BB962C8B-B14F-4D97-AF65-F5344CB8AC3E}">
        <p14:creationId xmlns:p14="http://schemas.microsoft.com/office/powerpoint/2010/main" val="3615824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4A468-2F0B-411D-B85C-D2710C279120}"/>
              </a:ext>
            </a:extLst>
          </p:cNvPr>
          <p:cNvSpPr>
            <a:spLocks noGrp="1"/>
          </p:cNvSpPr>
          <p:nvPr>
            <p:ph type="title"/>
          </p:nvPr>
        </p:nvSpPr>
        <p:spPr/>
        <p:txBody>
          <a:bodyPr/>
          <a:lstStyle/>
          <a:p>
            <a:r>
              <a:rPr lang="ru-RU" b="0" i="0" dirty="0">
                <a:solidFill>
                  <a:srgbClr val="0B0B0B"/>
                </a:solidFill>
                <a:effectLst/>
                <a:latin typeface="MetaSerif"/>
              </a:rPr>
              <a:t>«Красота» и христианский идеал</a:t>
            </a:r>
            <a:endParaRPr lang="en-CA" dirty="0"/>
          </a:p>
        </p:txBody>
      </p:sp>
      <p:sp>
        <p:nvSpPr>
          <p:cNvPr id="3" name="Content Placeholder 2">
            <a:extLst>
              <a:ext uri="{FF2B5EF4-FFF2-40B4-BE49-F238E27FC236}">
                <a16:creationId xmlns:a16="http://schemas.microsoft.com/office/drawing/2014/main" id="{2D54E339-87F0-477A-8E28-645170284935}"/>
              </a:ext>
            </a:extLst>
          </p:cNvPr>
          <p:cNvSpPr>
            <a:spLocks noGrp="1"/>
          </p:cNvSpPr>
          <p:nvPr>
            <p:ph idx="1"/>
          </p:nvPr>
        </p:nvSpPr>
        <p:spPr/>
        <p:txBody>
          <a:bodyPr/>
          <a:lstStyle/>
          <a:p>
            <a:r>
              <a:rPr lang="ru-RU" b="0" i="0" dirty="0">
                <a:solidFill>
                  <a:srgbClr val="0B0B0B"/>
                </a:solidFill>
                <a:effectLst/>
                <a:latin typeface="MetaSerif"/>
              </a:rPr>
              <a:t>Интересно, что «формула» Мышкина вошла в литературу не в том порядке слов, как у него самого: «мир спасет красота», а так, как она пересказана Ипполитом, – «красота спасет мир».</a:t>
            </a:r>
          </a:p>
          <a:p>
            <a:r>
              <a:rPr lang="ru-RU" b="0" i="0" dirty="0">
                <a:solidFill>
                  <a:srgbClr val="0B0B0B"/>
                </a:solidFill>
                <a:effectLst/>
                <a:latin typeface="MetaSerif"/>
              </a:rPr>
              <a:t>Здесь очень точно поставлен вопрос: какая красота спасет мир? К уяснению его, в сущности, и сводится наша задача. Но главное, что здесь же заключено и зерно ответа. Юный Коля понял князя правильно. «Красота» и христианский идеал в данном случае для Мышкина – синонимы</a:t>
            </a:r>
            <a:endParaRPr lang="en-CA" dirty="0"/>
          </a:p>
        </p:txBody>
      </p:sp>
    </p:spTree>
    <p:extLst>
      <p:ext uri="{BB962C8B-B14F-4D97-AF65-F5344CB8AC3E}">
        <p14:creationId xmlns:p14="http://schemas.microsoft.com/office/powerpoint/2010/main" val="60810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C799-A5E7-4F32-9925-11CDCA095EBB}"/>
              </a:ext>
            </a:extLst>
          </p:cNvPr>
          <p:cNvSpPr>
            <a:spLocks noGrp="1"/>
          </p:cNvSpPr>
          <p:nvPr>
            <p:ph type="title"/>
          </p:nvPr>
        </p:nvSpPr>
        <p:spPr/>
        <p:txBody>
          <a:bodyPr/>
          <a:lstStyle/>
          <a:p>
            <a:r>
              <a:rPr lang="ru-RU" dirty="0"/>
              <a:t>Князь </a:t>
            </a:r>
            <a:r>
              <a:rPr lang="ru-RU" dirty="0" err="1"/>
              <a:t>христос</a:t>
            </a:r>
            <a:r>
              <a:rPr lang="ru-RU" dirty="0"/>
              <a:t> ? КНЯЗЬ МЫШКИН НЕ ХРИСТОС!</a:t>
            </a:r>
            <a:endParaRPr lang="en-CA" dirty="0"/>
          </a:p>
        </p:txBody>
      </p:sp>
      <p:sp>
        <p:nvSpPr>
          <p:cNvPr id="3" name="Content Placeholder 2">
            <a:extLst>
              <a:ext uri="{FF2B5EF4-FFF2-40B4-BE49-F238E27FC236}">
                <a16:creationId xmlns:a16="http://schemas.microsoft.com/office/drawing/2014/main" id="{52A5B9A7-E10E-4CF1-BE79-4880AFBD8FEA}"/>
              </a:ext>
            </a:extLst>
          </p:cNvPr>
          <p:cNvSpPr>
            <a:spLocks noGrp="1"/>
          </p:cNvSpPr>
          <p:nvPr>
            <p:ph idx="1"/>
          </p:nvPr>
        </p:nvSpPr>
        <p:spPr/>
        <p:txBody>
          <a:bodyPr>
            <a:normAutofit fontScale="85000" lnSpcReduction="10000"/>
          </a:bodyPr>
          <a:lstStyle/>
          <a:p>
            <a:r>
              <a:rPr lang="ru-RU" b="0" i="0" dirty="0">
                <a:solidFill>
                  <a:srgbClr val="0B0B0B"/>
                </a:solidFill>
                <a:effectLst/>
                <a:latin typeface="MetaSerif"/>
              </a:rPr>
              <a:t>Известно, что в романе «Идиот» сам князь Мышкин задуман автором как «положительно прекрасный человек», ориентирован на евангельский образ Христа, о чем свидетельствуют и письма, и пометы в рукописи: «Князь Христос».</a:t>
            </a:r>
          </a:p>
          <a:p>
            <a:r>
              <a:rPr lang="ru-RU" b="0" i="0" dirty="0">
                <a:solidFill>
                  <a:srgbClr val="0B0B0B"/>
                </a:solidFill>
                <a:effectLst/>
                <a:latin typeface="MetaSerif"/>
              </a:rPr>
              <a:t>И одновременно там же, в черновиках, – «Мир красотой спасется» (9, 222)</a:t>
            </a:r>
          </a:p>
          <a:p>
            <a:r>
              <a:rPr lang="ru-RU" sz="1800" b="0" i="0" dirty="0">
                <a:solidFill>
                  <a:srgbClr val="000000"/>
                </a:solidFill>
                <a:effectLst/>
                <a:latin typeface="Open Sans" panose="020B0606030504020204" pitchFamily="34" charset="0"/>
              </a:rPr>
              <a:t> Правильнее было бы сказать, что Мышкин последователь Христа. Он действительно наделен множеством прекрасных качеств, но все-таки далек от идеала по той причине, что он человек и имеет обыкновенную человеческую слабость. Ведь, как писал сам Ф. М. Достоевский, «в мире есть только </a:t>
            </a:r>
            <a:r>
              <a:rPr lang="ru-RU" sz="1800" b="1" i="1" dirty="0">
                <a:solidFill>
                  <a:srgbClr val="000000"/>
                </a:solidFill>
                <a:effectLst/>
                <a:latin typeface="Open Sans" panose="020B0606030504020204" pitchFamily="34" charset="0"/>
              </a:rPr>
              <a:t>одно </a:t>
            </a:r>
            <a:r>
              <a:rPr lang="ru-RU" sz="1800" b="0" i="0" dirty="0">
                <a:solidFill>
                  <a:srgbClr val="000000"/>
                </a:solidFill>
                <a:effectLst/>
                <a:latin typeface="Open Sans" panose="020B0606030504020204" pitchFamily="34" charset="0"/>
              </a:rPr>
              <a:t>прекрасное лицо». Герой романа скорее носит образ Адама до грехопадения. И хоть в нем и заложена высокая духовная красота, сам он не может никого спасти. Таким образом, Ф. М. Достоевский</a:t>
            </a:r>
            <a:r>
              <a:rPr lang="ru-RU" sz="1800" b="0" i="0" dirty="0">
                <a:solidFill>
                  <a:srgbClr val="181818"/>
                </a:solidFill>
                <a:effectLst/>
                <a:latin typeface="Open Sans" panose="020B0606030504020204" pitchFamily="34" charset="0"/>
              </a:rPr>
              <a:t> в своем романе изобразил трагедию человека, пытающегося сохранить христианское сознание в мире, где эти идеалы потерпели крах.</a:t>
            </a:r>
            <a:endParaRPr lang="ru-RU" dirty="0">
              <a:solidFill>
                <a:srgbClr val="0B0B0B"/>
              </a:solidFill>
              <a:latin typeface="MetaSerif"/>
            </a:endParaRPr>
          </a:p>
        </p:txBody>
      </p:sp>
    </p:spTree>
    <p:extLst>
      <p:ext uri="{BB962C8B-B14F-4D97-AF65-F5344CB8AC3E}">
        <p14:creationId xmlns:p14="http://schemas.microsoft.com/office/powerpoint/2010/main" val="3981249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C799-A5E7-4F32-9925-11CDCA095EBB}"/>
              </a:ext>
            </a:extLst>
          </p:cNvPr>
          <p:cNvSpPr>
            <a:spLocks noGrp="1"/>
          </p:cNvSpPr>
          <p:nvPr>
            <p:ph type="title"/>
          </p:nvPr>
        </p:nvSpPr>
        <p:spPr/>
        <p:txBody>
          <a:bodyPr/>
          <a:lstStyle/>
          <a:p>
            <a:r>
              <a:rPr lang="ru-RU" dirty="0"/>
              <a:t>Положительно прекрасный человек</a:t>
            </a:r>
            <a:endParaRPr lang="en-CA" dirty="0"/>
          </a:p>
        </p:txBody>
      </p:sp>
      <p:sp>
        <p:nvSpPr>
          <p:cNvPr id="3" name="Content Placeholder 2">
            <a:extLst>
              <a:ext uri="{FF2B5EF4-FFF2-40B4-BE49-F238E27FC236}">
                <a16:creationId xmlns:a16="http://schemas.microsoft.com/office/drawing/2014/main" id="{52A5B9A7-E10E-4CF1-BE79-4880AFBD8FEA}"/>
              </a:ext>
            </a:extLst>
          </p:cNvPr>
          <p:cNvSpPr>
            <a:spLocks noGrp="1"/>
          </p:cNvSpPr>
          <p:nvPr>
            <p:ph idx="1"/>
          </p:nvPr>
        </p:nvSpPr>
        <p:spPr/>
        <p:txBody>
          <a:bodyPr>
            <a:normAutofit fontScale="85000" lnSpcReduction="10000"/>
          </a:bodyPr>
          <a:lstStyle/>
          <a:p>
            <a:r>
              <a:rPr lang="ru-RU" sz="1800" b="0" i="0" dirty="0">
                <a:solidFill>
                  <a:srgbClr val="000000"/>
                </a:solidFill>
                <a:effectLst/>
                <a:latin typeface="Open Sans" panose="020B0606030504020204" pitchFamily="34" charset="0"/>
              </a:rPr>
              <a:t>Таким образом, ключевой темой романа является тема утраты веры в Бога, а основным замыслом – проверка идеи о том, как мир примет пришествие нового Христа. Хоть и не будучи Спасителем, история Мышкина заканчивается тем же распятием: он жертвует собой ради других, сходит с ума и отправляется обратно в Швейцарию лечиться.</a:t>
            </a:r>
            <a:r>
              <a:rPr lang="ru-RU" sz="1800" b="0" i="0" dirty="0">
                <a:solidFill>
                  <a:srgbClr val="FF0000"/>
                </a:solidFill>
                <a:effectLst/>
                <a:latin typeface="Open Sans" panose="020B0606030504020204" pitchFamily="34" charset="0"/>
              </a:rPr>
              <a:t> </a:t>
            </a:r>
          </a:p>
          <a:p>
            <a:r>
              <a:rPr lang="ru-RU" sz="1800" b="0" i="0" dirty="0">
                <a:solidFill>
                  <a:srgbClr val="000000"/>
                </a:solidFill>
                <a:effectLst/>
                <a:latin typeface="Open Sans" panose="020B0606030504020204" pitchFamily="34" charset="0"/>
              </a:rPr>
              <a:t>Но та добродетель, которую проповедовал князь, прорастет в душах сестер Епанчиных и Коли Иволгина. Самопожертвование князя отвечает главной идее Достоевского-философа. </a:t>
            </a:r>
          </a:p>
          <a:p>
            <a:r>
              <a:rPr lang="ru-RU" sz="1800" b="0" i="0" dirty="0">
                <a:solidFill>
                  <a:srgbClr val="000000"/>
                </a:solidFill>
                <a:effectLst/>
                <a:latin typeface="Open Sans" panose="020B0606030504020204" pitchFamily="34" charset="0"/>
              </a:rPr>
              <a:t>Именно поэтому Мышкина можно назвать идеальным христианином, действительно «положительно прекрасным человеком». И даже его крах не убивает его красоты, хоть эта красота и не смогла «спасти мир». А какая она тогда красота, которая спасет? А может красота сама нуждается во спасении?</a:t>
            </a:r>
            <a:endParaRPr lang="ru-RU" dirty="0">
              <a:solidFill>
                <a:srgbClr val="0B0B0B"/>
              </a:solidFill>
              <a:latin typeface="MetaSerif"/>
            </a:endParaRPr>
          </a:p>
        </p:txBody>
      </p:sp>
    </p:spTree>
    <p:extLst>
      <p:ext uri="{BB962C8B-B14F-4D97-AF65-F5344CB8AC3E}">
        <p14:creationId xmlns:p14="http://schemas.microsoft.com/office/powerpoint/2010/main" val="1303795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6731-8E0D-4229-9219-92E96BC9E3FA}"/>
              </a:ext>
            </a:extLst>
          </p:cNvPr>
          <p:cNvSpPr>
            <a:spLocks noGrp="1"/>
          </p:cNvSpPr>
          <p:nvPr>
            <p:ph type="title"/>
          </p:nvPr>
        </p:nvSpPr>
        <p:spPr/>
        <p:txBody>
          <a:bodyPr/>
          <a:lstStyle/>
          <a:p>
            <a:r>
              <a:rPr lang="ru-RU" dirty="0"/>
              <a:t>ИДЕАЛ ЖИЗНИ</a:t>
            </a:r>
            <a:endParaRPr lang="en-CA" dirty="0"/>
          </a:p>
        </p:txBody>
      </p:sp>
      <p:sp>
        <p:nvSpPr>
          <p:cNvPr id="3" name="Content Placeholder 2">
            <a:extLst>
              <a:ext uri="{FF2B5EF4-FFF2-40B4-BE49-F238E27FC236}">
                <a16:creationId xmlns:a16="http://schemas.microsoft.com/office/drawing/2014/main" id="{8A560329-D678-4418-9114-420D830D985A}"/>
              </a:ext>
            </a:extLst>
          </p:cNvPr>
          <p:cNvSpPr>
            <a:spLocks noGrp="1"/>
          </p:cNvSpPr>
          <p:nvPr>
            <p:ph idx="1"/>
          </p:nvPr>
        </p:nvSpPr>
        <p:spPr/>
        <p:txBody>
          <a:bodyPr>
            <a:normAutofit/>
          </a:bodyPr>
          <a:lstStyle/>
          <a:p>
            <a:r>
              <a:rPr lang="ru-RU" b="0" i="0" dirty="0">
                <a:solidFill>
                  <a:srgbClr val="0B0B0B"/>
                </a:solidFill>
                <a:effectLst/>
                <a:latin typeface="MetaSerif"/>
              </a:rPr>
              <a:t>В главе «Старые люди» «Дневника писателя» 1873 года, а затем в письме к А. В. Алексееву в 1876 года идеал красоты прямо связывается с образом и Заветом Христа: «Если… не будет жизни духовной, идеала Красоты, то затоскует человек, умрет, с ума сойдет, убьет себя или пустится в языческие фантазии. А так как Христос в Себе и в Слове своем нес идеал Красоты» то и решил: лучше вселить в души идеал Красоты; имея его в душе, все станут один другому братьями и тогда, конечно, работая друг на друга, будут и богаты… Но если дать и Красоту и Хлеб вместе? Тогда будет отнят у человека </a:t>
            </a:r>
            <a:r>
              <a:rPr lang="ru-RU" b="0" i="1" dirty="0">
                <a:solidFill>
                  <a:srgbClr val="0B0B0B"/>
                </a:solidFill>
                <a:effectLst/>
                <a:latin typeface="MetaSerif"/>
              </a:rPr>
              <a:t>труд, личность, самопожертвование своим добром ради ближнего – </a:t>
            </a:r>
            <a:r>
              <a:rPr lang="ru-RU" b="0" i="0" dirty="0">
                <a:solidFill>
                  <a:srgbClr val="0B0B0B"/>
                </a:solidFill>
                <a:effectLst/>
                <a:latin typeface="MetaSerif"/>
              </a:rPr>
              <a:t>одним словом, отнята вся жизнь, идеал жизни» (29, II, 85).</a:t>
            </a:r>
            <a:endParaRPr lang="en-CA" dirty="0"/>
          </a:p>
        </p:txBody>
      </p:sp>
    </p:spTree>
    <p:extLst>
      <p:ext uri="{BB962C8B-B14F-4D97-AF65-F5344CB8AC3E}">
        <p14:creationId xmlns:p14="http://schemas.microsoft.com/office/powerpoint/2010/main" val="2051792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09B18-D816-4140-88B7-B56FA42A5B4B}"/>
              </a:ext>
            </a:extLst>
          </p:cNvPr>
          <p:cNvSpPr>
            <a:spLocks noGrp="1"/>
          </p:cNvSpPr>
          <p:nvPr>
            <p:ph type="title"/>
          </p:nvPr>
        </p:nvSpPr>
        <p:spPr/>
        <p:txBody>
          <a:bodyPr/>
          <a:lstStyle/>
          <a:p>
            <a:r>
              <a:rPr lang="ru-RU" dirty="0"/>
              <a:t>Красоту, которая спасет мир, не стоит делить на физическую и духовную</a:t>
            </a:r>
            <a:endParaRPr lang="en-CA" dirty="0"/>
          </a:p>
        </p:txBody>
      </p:sp>
      <p:sp>
        <p:nvSpPr>
          <p:cNvPr id="3" name="Content Placeholder 2">
            <a:extLst>
              <a:ext uri="{FF2B5EF4-FFF2-40B4-BE49-F238E27FC236}">
                <a16:creationId xmlns:a16="http://schemas.microsoft.com/office/drawing/2014/main" id="{ACE1FDD2-B031-44A8-8068-D2E0F0DF985F}"/>
              </a:ext>
            </a:extLst>
          </p:cNvPr>
          <p:cNvSpPr>
            <a:spLocks noGrp="1"/>
          </p:cNvSpPr>
          <p:nvPr>
            <p:ph idx="1"/>
          </p:nvPr>
        </p:nvSpPr>
        <p:spPr/>
        <p:txBody>
          <a:bodyPr>
            <a:normAutofit fontScale="92500"/>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Человек тогда сможет "спастись", то есть достичь определенного духовного развития и понять тайну своего бытия, когда научится видеть и понимать красоту окружающего мира, когда не будет противопоставлять себя и этот мир.</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 "Слышно, как трава растет", - такими должны быть наше внимание и любовь и к природе, и к людям. Об этом писал, к примеру, выдающийся русский актер М. Чехов, считавший внимание важнейшим качеством человека. Такое внимательное мышление соединяет нас с всем, что мы видим вокруг, помогает понять "творческую силу земли и всего живого". Именно тогда человек становится "так высок, так богат".</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 И уже от такого понимания сущего рождаются качества «положительно прекрасного человека», то есть "отсутствие эгоизма, способность сострадать людским бедам и несчастьям".</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622775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9EF49-E05D-48F1-99FE-744578DC1288}"/>
              </a:ext>
            </a:extLst>
          </p:cNvPr>
          <p:cNvSpPr>
            <a:spLocks noGrp="1"/>
          </p:cNvSpPr>
          <p:nvPr>
            <p:ph type="title"/>
          </p:nvPr>
        </p:nvSpPr>
        <p:spPr/>
        <p:txBody>
          <a:bodyPr/>
          <a:lstStyle/>
          <a:p>
            <a:r>
              <a:rPr lang="ru-RU" dirty="0"/>
              <a:t>Разные значение «красоты» у достоевского</a:t>
            </a:r>
            <a:endParaRPr lang="en-CA" dirty="0"/>
          </a:p>
        </p:txBody>
      </p:sp>
      <p:sp>
        <p:nvSpPr>
          <p:cNvPr id="3" name="Content Placeholder 2">
            <a:extLst>
              <a:ext uri="{FF2B5EF4-FFF2-40B4-BE49-F238E27FC236}">
                <a16:creationId xmlns:a16="http://schemas.microsoft.com/office/drawing/2014/main" id="{B42BD2E3-6C13-46B6-9DDF-32787572C0A8}"/>
              </a:ext>
            </a:extLst>
          </p:cNvPr>
          <p:cNvSpPr>
            <a:spLocks noGrp="1"/>
          </p:cNvSpPr>
          <p:nvPr>
            <p:ph idx="1"/>
          </p:nvPr>
        </p:nvSpPr>
        <p:spPr/>
        <p:txBody>
          <a:bodyPr/>
          <a:lstStyle/>
          <a:p>
            <a:r>
              <a:rPr lang="ru-RU" b="0" i="0" dirty="0">
                <a:solidFill>
                  <a:srgbClr val="0B0B0B"/>
                </a:solidFill>
                <a:effectLst/>
                <a:latin typeface="MetaSerif"/>
              </a:rPr>
              <a:t>Разноголосица возникает, в частности, оттого, что само слово «красота» существует в языке, в том числе и у Достоевского, в разных значениях. Например, внешняя красота человека, при всем могучем, иногда роковом воздействии ее на судьбы других людей, к спасению мира вообще не имеет отношения. «Красоту трудно судить… Красота – загадка», – говорит князь Мышкин, «…Вы чрезвычайная красавица, Аглая Ивановна. Вы так хороши, что на вас боишься смотреть». И рядом другая, «ослепляющая красота» – «странная красота» Настасьи Филипповны. «Такая красота – сила, – горячо сказала Аделаида, – с такою красотой можно мир перевернуть!» Заметим; «перевернуть», но не спасти.</a:t>
            </a:r>
            <a:endParaRPr lang="en-CA" dirty="0"/>
          </a:p>
        </p:txBody>
      </p:sp>
    </p:spTree>
    <p:extLst>
      <p:ext uri="{BB962C8B-B14F-4D97-AF65-F5344CB8AC3E}">
        <p14:creationId xmlns:p14="http://schemas.microsoft.com/office/powerpoint/2010/main" val="1434617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1762-176D-4216-B966-35CC0CA4C79A}"/>
              </a:ext>
            </a:extLst>
          </p:cNvPr>
          <p:cNvSpPr>
            <a:spLocks noGrp="1"/>
          </p:cNvSpPr>
          <p:nvPr>
            <p:ph type="title"/>
          </p:nvPr>
        </p:nvSpPr>
        <p:spPr/>
        <p:txBody>
          <a:bodyPr/>
          <a:lstStyle/>
          <a:p>
            <a:r>
              <a:rPr lang="ru-RU" sz="3200" dirty="0">
                <a:effectLst/>
                <a:latin typeface="Calibri" panose="020F0502020204030204" pitchFamily="34" charset="0"/>
                <a:ea typeface="Calibri" panose="020F0502020204030204" pitchFamily="34" charset="0"/>
                <a:cs typeface="Times New Roman" panose="02020603050405020304" pitchFamily="18" charset="0"/>
              </a:rPr>
              <a:t>Красота И Гармония</a:t>
            </a:r>
            <a:endParaRPr lang="en-CA" dirty="0"/>
          </a:p>
        </p:txBody>
      </p:sp>
      <p:sp>
        <p:nvSpPr>
          <p:cNvPr id="3" name="Content Placeholder 2">
            <a:extLst>
              <a:ext uri="{FF2B5EF4-FFF2-40B4-BE49-F238E27FC236}">
                <a16:creationId xmlns:a16="http://schemas.microsoft.com/office/drawing/2014/main" id="{37558EEA-D7CB-4A78-9389-D69B30236A7C}"/>
              </a:ext>
            </a:extLst>
          </p:cNvPr>
          <p:cNvSpPr>
            <a:spLocks noGrp="1"/>
          </p:cNvSpPr>
          <p:nvPr>
            <p:ph idx="1"/>
          </p:nvPr>
        </p:nvSpPr>
        <p:spPr/>
        <p:txBody>
          <a:bodyPr>
            <a:normAutofit/>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 ..и что же есть Красота, как не Гармония..? ..точнее говоря, её выражение в том или ином виде.. будь то цвет или сочетание цветов.. или же звук, в чистом виде или в виде аккорда.. или же ещё что связанное с тем или иным восприятием мира и нашим отношением к нему, выраженным через дела и слова.. чувствования и мысли.. ..причём, следует заметить, как внешне, так и внутренне.. взаимосвязано, так сказать..</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 ..и да.. ..есть ещё и такое мнение, что не сама Красота, но "осознание Красоты спасёт мир" \Николай Константинович Рерих\ ..позволю себе несколько перефразировать одно высказывание, которое приведу ниже..</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8078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6308-901A-498E-B1DB-AF5784998127}"/>
              </a:ext>
            </a:extLst>
          </p:cNvPr>
          <p:cNvSpPr>
            <a:spLocks noGrp="1"/>
          </p:cNvSpPr>
          <p:nvPr>
            <p:ph type="title"/>
          </p:nvPr>
        </p:nvSpPr>
        <p:spPr/>
        <p:txBody>
          <a:bodyPr/>
          <a:lstStyle/>
          <a:p>
            <a:r>
              <a:rPr lang="ru-RU" dirty="0"/>
              <a:t>Великие о красоте</a:t>
            </a:r>
            <a:endParaRPr lang="en-CA" dirty="0"/>
          </a:p>
        </p:txBody>
      </p:sp>
      <p:sp>
        <p:nvSpPr>
          <p:cNvPr id="3" name="Content Placeholder 2">
            <a:extLst>
              <a:ext uri="{FF2B5EF4-FFF2-40B4-BE49-F238E27FC236}">
                <a16:creationId xmlns:a16="http://schemas.microsoft.com/office/drawing/2014/main" id="{73DB7209-4D58-4551-A6D5-325E792C5628}"/>
              </a:ext>
            </a:extLst>
          </p:cNvPr>
          <p:cNvSpPr>
            <a:spLocks noGrp="1"/>
          </p:cNvSpPr>
          <p:nvPr>
            <p:ph idx="1"/>
          </p:nvPr>
        </p:nvSpPr>
        <p:spPr/>
        <p:txBody>
          <a:bodyPr/>
          <a:lstStyle/>
          <a:p>
            <a:pPr>
              <a:lnSpc>
                <a:spcPct val="107000"/>
              </a:lnSpc>
              <a:spcAft>
                <a:spcPts val="800"/>
              </a:spcAft>
            </a:pPr>
            <a:r>
              <a:rPr lang="ru-RU" sz="2000" dirty="0">
                <a:effectLst/>
                <a:latin typeface="Calibri" panose="020F0502020204030204" pitchFamily="34" charset="0"/>
                <a:ea typeface="Calibri" panose="020F0502020204030204" pitchFamily="34" charset="0"/>
                <a:cs typeface="Times New Roman" panose="02020603050405020304" pitchFamily="18" charset="0"/>
              </a:rPr>
              <a:t> ..Красота мира всегда находится в соответствии с Красотой духа, смотрящего на неё.. ..достаточно красивый духом ещё здесь, на земле, находит свой рай \спасение\ -- уродливый \духом\ уже здесь имеет свой ад \погибель\</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dirty="0">
                <a:effectLst/>
                <a:latin typeface="Calibri" panose="020F0502020204030204" pitchFamily="34" charset="0"/>
                <a:ea typeface="Calibri" panose="020F0502020204030204" pitchFamily="34" charset="0"/>
                <a:cs typeface="Times New Roman" panose="02020603050405020304" pitchFamily="18" charset="0"/>
              </a:rPr>
              <a:t> "Величие мира всегда находится в соответствии с величием духа, смотрящего на него. Достаточно возросший духом ещё здесь, на земле, находит свой рай - злой уже здесь имеет свой ад" \Генрих Гейне\</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895469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2980-1720-4732-A15F-959A4315F17B}"/>
              </a:ext>
            </a:extLst>
          </p:cNvPr>
          <p:cNvSpPr>
            <a:spLocks noGrp="1"/>
          </p:cNvSpPr>
          <p:nvPr>
            <p:ph type="title"/>
          </p:nvPr>
        </p:nvSpPr>
        <p:spPr/>
        <p:txBody>
          <a:bodyPr/>
          <a:lstStyle/>
          <a:p>
            <a:r>
              <a:rPr lang="ru-RU" dirty="0"/>
              <a:t>Поле битвы – сердца людей</a:t>
            </a:r>
            <a:endParaRPr lang="en-CA" dirty="0"/>
          </a:p>
        </p:txBody>
      </p:sp>
      <p:sp>
        <p:nvSpPr>
          <p:cNvPr id="3" name="Content Placeholder 2">
            <a:extLst>
              <a:ext uri="{FF2B5EF4-FFF2-40B4-BE49-F238E27FC236}">
                <a16:creationId xmlns:a16="http://schemas.microsoft.com/office/drawing/2014/main" id="{C6A8C9EE-E288-4C73-8737-B1982B820B5E}"/>
              </a:ext>
            </a:extLst>
          </p:cNvPr>
          <p:cNvSpPr>
            <a:spLocks noGrp="1"/>
          </p:cNvSpPr>
          <p:nvPr>
            <p:ph idx="1"/>
          </p:nvPr>
        </p:nvSpPr>
        <p:spPr/>
        <p:txBody>
          <a:bodyPr/>
          <a:lstStyle/>
          <a:p>
            <a:r>
              <a:rPr lang="ru-RU" b="0" i="0" dirty="0">
                <a:solidFill>
                  <a:srgbClr val="0B0B0B"/>
                </a:solidFill>
                <a:effectLst/>
                <a:latin typeface="MetaSerif"/>
              </a:rPr>
              <a:t>В «Братьях Карамазовых» с надрывом и отчаянием рассказывает Митя Карамазов Алеше, как довелось ему познать «страшную и ужасную» силу красоты, непонятным образом соединяющей «идеал Мадонны» с «идеалом содомским»: «В содоме ли красота? Верь, что в содоме-то она и сидит для огромного большинства людей, – знал ты эту тайну или нет? Ужасно то, что красота есть не только страшная, но и таинственная вещь. Тут дьявол с богом борется, а поле битвы – сердца людей».</a:t>
            </a:r>
            <a:endParaRPr lang="en-CA" dirty="0"/>
          </a:p>
        </p:txBody>
      </p:sp>
    </p:spTree>
    <p:extLst>
      <p:ext uri="{BB962C8B-B14F-4D97-AF65-F5344CB8AC3E}">
        <p14:creationId xmlns:p14="http://schemas.microsoft.com/office/powerpoint/2010/main" val="96924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BB9DF-3A0B-49D2-80A7-C27D0D96F362}"/>
              </a:ext>
            </a:extLst>
          </p:cNvPr>
          <p:cNvSpPr>
            <a:spLocks noGrp="1"/>
          </p:cNvSpPr>
          <p:nvPr>
            <p:ph type="title"/>
          </p:nvPr>
        </p:nvSpPr>
        <p:spPr/>
        <p:txBody>
          <a:bodyPr/>
          <a:lstStyle/>
          <a:p>
            <a:r>
              <a:rPr lang="ru-RU" dirty="0"/>
              <a:t>Красота раскрывается через человека</a:t>
            </a:r>
            <a:endParaRPr lang="en-CA" dirty="0"/>
          </a:p>
        </p:txBody>
      </p:sp>
      <p:sp>
        <p:nvSpPr>
          <p:cNvPr id="3" name="Content Placeholder 2">
            <a:extLst>
              <a:ext uri="{FF2B5EF4-FFF2-40B4-BE49-F238E27FC236}">
                <a16:creationId xmlns:a16="http://schemas.microsoft.com/office/drawing/2014/main" id="{FC37C931-4DEE-4855-9A2D-DFE23E2EC68C}"/>
              </a:ext>
            </a:extLst>
          </p:cNvPr>
          <p:cNvSpPr>
            <a:spLocks noGrp="1"/>
          </p:cNvSpPr>
          <p:nvPr>
            <p:ph idx="1"/>
          </p:nvPr>
        </p:nvSpPr>
        <p:spPr/>
        <p:txBody>
          <a:bodyPr>
            <a:normAutofit fontScale="77500" lnSpcReduction="20000"/>
          </a:bodyPr>
          <a:lstStyle/>
          <a:p>
            <a:r>
              <a:rPr lang="ru-RU" dirty="0"/>
              <a:t>Н. Бердяев воспринял эти слова Мити как наиболее полное определение красоты у Достоевского: «И вот оказывается, что красота, – высочайший образ онтологического совершенства, о которой в другом месте говорится, что она должна мир спасти, – представлялась Достоевскому противоречивой, двоящейся, страшной, ужасной. Он не созерцает божественный покой красоты, ее платоновскую идею, он видит до самого конца, до последней глубины ее огненное, вихревое движение, ее полярность. </a:t>
            </a:r>
          </a:p>
          <a:p>
            <a:r>
              <a:rPr lang="ru-RU" dirty="0"/>
              <a:t>Красота раскрывается ему лишь через человека… Он не созерцает красоты в космосе, в божественном миропорядке… Огненная же полярность идет до самой глубины бытия, она присуща самому высшему – красоте»</a:t>
            </a:r>
          </a:p>
          <a:p>
            <a:r>
              <a:rPr lang="ru-RU" b="0" i="0" dirty="0">
                <a:solidFill>
                  <a:srgbClr val="0B0B0B"/>
                </a:solidFill>
                <a:effectLst/>
                <a:latin typeface="MetaSerif"/>
              </a:rPr>
              <a:t>И все же не «противоречивая», не «двоящаяся» красота должна, по Достоевскому, спасти мир, и никак нельзя сказать, что он не созерцал (в отличие от многих своих героев) красоты в космосе и божественном миропорядке.</a:t>
            </a:r>
            <a:endParaRPr lang="en-CA" dirty="0"/>
          </a:p>
        </p:txBody>
      </p:sp>
    </p:spTree>
    <p:extLst>
      <p:ext uri="{BB962C8B-B14F-4D97-AF65-F5344CB8AC3E}">
        <p14:creationId xmlns:p14="http://schemas.microsoft.com/office/powerpoint/2010/main" val="3985938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720F-89E9-44B3-A753-F59602790F66}"/>
              </a:ext>
            </a:extLst>
          </p:cNvPr>
          <p:cNvSpPr>
            <a:spLocks noGrp="1"/>
          </p:cNvSpPr>
          <p:nvPr>
            <p:ph type="title"/>
          </p:nvPr>
        </p:nvSpPr>
        <p:spPr/>
        <p:txBody>
          <a:bodyPr/>
          <a:lstStyle/>
          <a:p>
            <a:r>
              <a:rPr lang="ru-RU" dirty="0"/>
              <a:t>Зачем мир надо спасать?</a:t>
            </a:r>
            <a:endParaRPr lang="en-CA" dirty="0"/>
          </a:p>
        </p:txBody>
      </p:sp>
      <p:sp>
        <p:nvSpPr>
          <p:cNvPr id="3" name="Content Placeholder 2">
            <a:extLst>
              <a:ext uri="{FF2B5EF4-FFF2-40B4-BE49-F238E27FC236}">
                <a16:creationId xmlns:a16="http://schemas.microsoft.com/office/drawing/2014/main" id="{D599CD80-3E7A-4A76-BC38-C1E9F5FFDE71}"/>
              </a:ext>
            </a:extLst>
          </p:cNvPr>
          <p:cNvSpPr>
            <a:spLocks noGrp="1"/>
          </p:cNvSpPr>
          <p:nvPr>
            <p:ph idx="1"/>
          </p:nvPr>
        </p:nvSpPr>
        <p:spPr/>
        <p:txBody>
          <a:bodyPr/>
          <a:lstStyle/>
          <a:p>
            <a:r>
              <a:rPr lang="ru-RU" b="0" i="0" dirty="0">
                <a:solidFill>
                  <a:srgbClr val="0B0B0B"/>
                </a:solidFill>
                <a:effectLst/>
                <a:latin typeface="MetaSerif"/>
              </a:rPr>
              <a:t>Что же касается до «спасения мира», то  объемлющей мир проблематики до середины 60-х годов в сочинениях Достоевского еще нет. </a:t>
            </a:r>
          </a:p>
          <a:p>
            <a:r>
              <a:rPr lang="ru-RU" b="0" i="0" dirty="0">
                <a:solidFill>
                  <a:srgbClr val="0B0B0B"/>
                </a:solidFill>
                <a:effectLst/>
                <a:latin typeface="MetaSerif"/>
              </a:rPr>
              <a:t>Приблизительно в 1864 – 1865 годах у писателя формируется глубокое ощущение, что история сделала резкий поворот в сторону трагического развития событий.</a:t>
            </a:r>
          </a:p>
          <a:p>
            <a:r>
              <a:rPr lang="ru-RU" b="0" i="0" dirty="0">
                <a:solidFill>
                  <a:srgbClr val="0B0B0B"/>
                </a:solidFill>
                <a:effectLst/>
                <a:latin typeface="MetaSerif"/>
              </a:rPr>
              <a:t>Примерно в это же время понятие об идеале красоты наполняется новым содержанием.</a:t>
            </a:r>
            <a:endParaRPr lang="en-CA" dirty="0"/>
          </a:p>
        </p:txBody>
      </p:sp>
    </p:spTree>
    <p:extLst>
      <p:ext uri="{BB962C8B-B14F-4D97-AF65-F5344CB8AC3E}">
        <p14:creationId xmlns:p14="http://schemas.microsoft.com/office/powerpoint/2010/main" val="2013735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5258-BA82-4665-88DA-BB27843D300D}"/>
              </a:ext>
            </a:extLst>
          </p:cNvPr>
          <p:cNvSpPr>
            <a:spLocks noGrp="1"/>
          </p:cNvSpPr>
          <p:nvPr>
            <p:ph type="title"/>
          </p:nvPr>
        </p:nvSpPr>
        <p:spPr/>
        <p:txBody>
          <a:bodyPr/>
          <a:lstStyle/>
          <a:p>
            <a:r>
              <a:rPr lang="ru-RU" dirty="0"/>
              <a:t>«Красота» – есть «любовь»</a:t>
            </a:r>
            <a:br>
              <a:rPr lang="ru-RU" dirty="0"/>
            </a:br>
            <a:r>
              <a:rPr lang="ru-RU" dirty="0"/>
              <a:t>«любовь спасет мир»</a:t>
            </a:r>
            <a:endParaRPr lang="en-CA" dirty="0"/>
          </a:p>
        </p:txBody>
      </p:sp>
      <p:sp>
        <p:nvSpPr>
          <p:cNvPr id="3" name="Content Placeholder 2">
            <a:extLst>
              <a:ext uri="{FF2B5EF4-FFF2-40B4-BE49-F238E27FC236}">
                <a16:creationId xmlns:a16="http://schemas.microsoft.com/office/drawing/2014/main" id="{47DB24CA-55D4-418B-99D5-CDE0FE235E9B}"/>
              </a:ext>
            </a:extLst>
          </p:cNvPr>
          <p:cNvSpPr>
            <a:spLocks noGrp="1"/>
          </p:cNvSpPr>
          <p:nvPr>
            <p:ph idx="1"/>
          </p:nvPr>
        </p:nvSpPr>
        <p:spPr/>
        <p:txBody>
          <a:bodyPr/>
          <a:lstStyle/>
          <a:p>
            <a:r>
              <a:rPr lang="ru-RU" dirty="0"/>
              <a:t>"Любовь </a:t>
            </a:r>
            <a:r>
              <a:rPr lang="ru-RU" dirty="0" err="1"/>
              <a:t>долготерпит</a:t>
            </a:r>
            <a:r>
              <a:rPr lang="ru-RU" dirty="0"/>
              <a:t>, милосердствует, любовь не завидует, любовь не превозносится, не гордится, не бесчинствует, не ищет своего, не раздражается, не мыслит зла, не радуется неправде, а </a:t>
            </a:r>
            <a:r>
              <a:rPr lang="ru-RU" dirty="0" err="1"/>
              <a:t>сорадуется</a:t>
            </a:r>
            <a:r>
              <a:rPr lang="ru-RU" dirty="0"/>
              <a:t> истине; все покрывает, всему верит, всего надеется, все переносит... Любовь никогда не перестает", - читаем в 13-й главе Первого послания к коринфянам. Хотя апостол описывает Любовь как категорию божественную, определение применимо и к нашим обычным чувствованиям.</a:t>
            </a:r>
            <a:endParaRPr lang="en-CA" dirty="0"/>
          </a:p>
        </p:txBody>
      </p:sp>
    </p:spTree>
    <p:extLst>
      <p:ext uri="{BB962C8B-B14F-4D97-AF65-F5344CB8AC3E}">
        <p14:creationId xmlns:p14="http://schemas.microsoft.com/office/powerpoint/2010/main" val="2937513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3283-C5CC-4AD0-9F58-F453A5E4CB31}"/>
              </a:ext>
            </a:extLst>
          </p:cNvPr>
          <p:cNvSpPr>
            <a:spLocks noGrp="1"/>
          </p:cNvSpPr>
          <p:nvPr>
            <p:ph type="title"/>
          </p:nvPr>
        </p:nvSpPr>
        <p:spPr/>
        <p:txBody>
          <a:bodyPr/>
          <a:lstStyle/>
          <a:p>
            <a:r>
              <a:rPr lang="ru-RU" dirty="0"/>
              <a:t>«красота»=«Добро»</a:t>
            </a:r>
            <a:br>
              <a:rPr lang="ru-RU" dirty="0"/>
            </a:br>
            <a:r>
              <a:rPr lang="ru-RU" dirty="0"/>
              <a:t>«Добро спасет мир»</a:t>
            </a:r>
            <a:endParaRPr lang="en-CA" dirty="0"/>
          </a:p>
        </p:txBody>
      </p:sp>
      <p:sp>
        <p:nvSpPr>
          <p:cNvPr id="3" name="Content Placeholder 2">
            <a:extLst>
              <a:ext uri="{FF2B5EF4-FFF2-40B4-BE49-F238E27FC236}">
                <a16:creationId xmlns:a16="http://schemas.microsoft.com/office/drawing/2014/main" id="{1B2F729E-CD83-4D6F-AFCE-17F177863FDF}"/>
              </a:ext>
            </a:extLst>
          </p:cNvPr>
          <p:cNvSpPr>
            <a:spLocks noGrp="1"/>
          </p:cNvSpPr>
          <p:nvPr>
            <p:ph idx="1"/>
          </p:nvPr>
        </p:nvSpPr>
        <p:spPr/>
        <p:txBody>
          <a:bodyPr>
            <a:normAutofit/>
          </a:bodyPr>
          <a:lstStyle/>
          <a:p>
            <a:pPr algn="just"/>
            <a:r>
              <a:rPr lang="ru-RU" sz="2000" b="1" dirty="0"/>
              <a:t>Определение добра: </a:t>
            </a:r>
            <a:r>
              <a:rPr lang="ru-RU" sz="2000" dirty="0"/>
              <a:t>намеренное, бескорыстное и искреннее стремление к осуществлению блага, полезного деяния, например, помощи ближнему, всё, что ассоциируется со счастьем, радостью, любовью.</a:t>
            </a:r>
          </a:p>
          <a:p>
            <a:pPr algn="just"/>
            <a:r>
              <a:rPr lang="ru-RU" sz="2000" b="1" dirty="0"/>
              <a:t>Определение зла: </a:t>
            </a:r>
            <a:r>
              <a:rPr lang="ru-RU" sz="2000" dirty="0"/>
              <a:t>намеренное стремление к нанесению вреда,  всё, что ассоциируется с  ущербом, страданием, насилием, надругательством, злонамеренным обманом, издевательствами, разрушением и смертью.</a:t>
            </a:r>
          </a:p>
          <a:p>
            <a:endParaRPr lang="en-CA" dirty="0"/>
          </a:p>
        </p:txBody>
      </p:sp>
    </p:spTree>
    <p:extLst>
      <p:ext uri="{BB962C8B-B14F-4D97-AF65-F5344CB8AC3E}">
        <p14:creationId xmlns:p14="http://schemas.microsoft.com/office/powerpoint/2010/main" val="917257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D145-FCE8-4172-94FB-7C4DE9E00825}"/>
              </a:ext>
            </a:extLst>
          </p:cNvPr>
          <p:cNvSpPr>
            <a:spLocks noGrp="1"/>
          </p:cNvSpPr>
          <p:nvPr>
            <p:ph type="title"/>
          </p:nvPr>
        </p:nvSpPr>
        <p:spPr/>
        <p:txBody>
          <a:bodyPr/>
          <a:lstStyle/>
          <a:p>
            <a:r>
              <a:rPr lang="ru-RU" sz="3200" dirty="0">
                <a:latin typeface="Arimo"/>
              </a:rPr>
              <a:t>НАУКА О ДОБРЕ</a:t>
            </a:r>
            <a:endParaRPr lang="en-CA" dirty="0"/>
          </a:p>
        </p:txBody>
      </p:sp>
      <p:sp>
        <p:nvSpPr>
          <p:cNvPr id="3" name="Content Placeholder 2">
            <a:extLst>
              <a:ext uri="{FF2B5EF4-FFF2-40B4-BE49-F238E27FC236}">
                <a16:creationId xmlns:a16="http://schemas.microsoft.com/office/drawing/2014/main" id="{4D79DF78-5194-480D-A347-EEF2B44950C8}"/>
              </a:ext>
            </a:extLst>
          </p:cNvPr>
          <p:cNvSpPr>
            <a:spLocks noGrp="1"/>
          </p:cNvSpPr>
          <p:nvPr>
            <p:ph idx="1"/>
          </p:nvPr>
        </p:nvSpPr>
        <p:spPr>
          <a:xfrm>
            <a:off x="1451580" y="2015732"/>
            <a:ext cx="7663846" cy="3450613"/>
          </a:xfrm>
        </p:spPr>
        <p:txBody>
          <a:bodyPr>
            <a:normAutofit fontScale="70000" lnSpcReduction="20000"/>
          </a:bodyPr>
          <a:lstStyle/>
          <a:p>
            <a:pPr algn="just"/>
            <a:r>
              <a:rPr lang="ru-RU" sz="2000" dirty="0"/>
              <a:t>Современные исследования подвели научную базу под догадку, что «делать добро – приятно», полезно для того, кто этим занимается, и даже укрепляет его здоровье. Как же природа заставляет поступать так, чтобы особи. помогая друг другу, сохраняли вид? Через удовольствие, выделение определенных гормонов и нейромедиаторов, от которых у индивида возникает эйфория, как при состоянии влюбленности!</a:t>
            </a:r>
          </a:p>
          <a:p>
            <a:pPr algn="just"/>
            <a:endParaRPr lang="ru-RU" sz="2000" dirty="0"/>
          </a:p>
          <a:p>
            <a:pPr algn="just"/>
            <a:r>
              <a:rPr lang="ru-RU" sz="2000" dirty="0"/>
              <a:t>Научно обоснованное обучение людей деланию добра становится необходимостью. Роботизация и автоматизация оставит без работы миллионы людей. Мы получим массу людей без смысла жизни, с чувством, что они никому не нужны. Чем их занять? Делание добра друг другу. Этим можно заниматься целыми днями, избегая депрессии. Это привносит в жизнь чувство особого удовлетворения и полноты. И это не благодушная философия. Это – биология.</a:t>
            </a:r>
          </a:p>
          <a:p>
            <a:endParaRPr lang="en-CA" dirty="0"/>
          </a:p>
        </p:txBody>
      </p:sp>
      <p:pic>
        <p:nvPicPr>
          <p:cNvPr id="4" name="Picture 2" descr="Наука о добре">
            <a:extLst>
              <a:ext uri="{FF2B5EF4-FFF2-40B4-BE49-F238E27FC236}">
                <a16:creationId xmlns:a16="http://schemas.microsoft.com/office/drawing/2014/main" id="{BC932A3E-B4FE-40C1-AC22-999C78AB9F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9690" y="804519"/>
            <a:ext cx="2415430" cy="34506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C5C73D-AF9A-4EB3-8774-7FAD6ABF9FE2}"/>
              </a:ext>
            </a:extLst>
          </p:cNvPr>
          <p:cNvSpPr txBox="1"/>
          <p:nvPr/>
        </p:nvSpPr>
        <p:spPr>
          <a:xfrm>
            <a:off x="7705815" y="4714240"/>
            <a:ext cx="4158382" cy="923330"/>
          </a:xfrm>
          <a:prstGeom prst="rect">
            <a:avLst/>
          </a:prstGeom>
          <a:noFill/>
        </p:spPr>
        <p:txBody>
          <a:bodyPr wrap="none" rtlCol="0">
            <a:spAutoFit/>
          </a:bodyPr>
          <a:lstStyle/>
          <a:p>
            <a:pPr algn="ctr"/>
            <a:r>
              <a:rPr lang="ru-RU" dirty="0"/>
              <a:t>БЕСПЛАТНАЯ АУДИОКНИГА</a:t>
            </a:r>
          </a:p>
          <a:p>
            <a:pPr algn="ctr"/>
            <a:r>
              <a:rPr lang="en-CA" dirty="0"/>
              <a:t>https://knigavuhe.org/book/nauka-o-dobre/</a:t>
            </a:r>
          </a:p>
          <a:p>
            <a:endParaRPr lang="en-CA" dirty="0"/>
          </a:p>
        </p:txBody>
      </p:sp>
    </p:spTree>
    <p:extLst>
      <p:ext uri="{BB962C8B-B14F-4D97-AF65-F5344CB8AC3E}">
        <p14:creationId xmlns:p14="http://schemas.microsoft.com/office/powerpoint/2010/main" val="793787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04DB9-CE09-491A-BBD9-C6ED9F4576F2}"/>
              </a:ext>
            </a:extLst>
          </p:cNvPr>
          <p:cNvSpPr>
            <a:spLocks noGrp="1"/>
          </p:cNvSpPr>
          <p:nvPr>
            <p:ph type="title"/>
          </p:nvPr>
        </p:nvSpPr>
        <p:spPr/>
        <p:txBody>
          <a:bodyPr/>
          <a:lstStyle/>
          <a:p>
            <a:r>
              <a:rPr lang="ru-RU" dirty="0"/>
              <a:t>БИОЛОГИЧЕСКАЯ ПРИРОДА ДОБРА И ЗЛА</a:t>
            </a:r>
            <a:br>
              <a:rPr lang="ru-RU" dirty="0"/>
            </a:br>
            <a:endParaRPr lang="en-CA" dirty="0"/>
          </a:p>
        </p:txBody>
      </p:sp>
      <p:sp>
        <p:nvSpPr>
          <p:cNvPr id="6" name="TextBox 5">
            <a:extLst>
              <a:ext uri="{FF2B5EF4-FFF2-40B4-BE49-F238E27FC236}">
                <a16:creationId xmlns:a16="http://schemas.microsoft.com/office/drawing/2014/main" id="{2312AF4D-8D7C-4384-AFAE-9D815A8786CE}"/>
              </a:ext>
            </a:extLst>
          </p:cNvPr>
          <p:cNvSpPr txBox="1"/>
          <p:nvPr/>
        </p:nvSpPr>
        <p:spPr>
          <a:xfrm>
            <a:off x="1692467" y="1728964"/>
            <a:ext cx="8246017" cy="4154984"/>
          </a:xfrm>
          <a:prstGeom prst="rect">
            <a:avLst/>
          </a:prstGeom>
          <a:noFill/>
        </p:spPr>
        <p:txBody>
          <a:bodyPr wrap="square" rtlCol="0">
            <a:spAutoFit/>
          </a:bodyPr>
          <a:lstStyle/>
          <a:p>
            <a:pPr algn="just"/>
            <a:endParaRPr lang="ru-RU" sz="2400" dirty="0"/>
          </a:p>
          <a:p>
            <a:pPr marL="342900" indent="-342900" algn="just">
              <a:buFont typeface="Arial" panose="020B0604020202020204" pitchFamily="34" charset="0"/>
              <a:buChar char="•"/>
            </a:pPr>
            <a:r>
              <a:rPr lang="ru-RU" sz="2400" dirty="0"/>
              <a:t>Добро  и взаимопомощь эволюционно выгодны, потому что способствуют выживанию вида. Стимулируется природой выработкой окситоцина, серотонина, дофамина и эндорфинов. </a:t>
            </a:r>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ru-RU" sz="2400" dirty="0"/>
              <a:t>Зло, хоть и менее, чем добро, к сожалению, тоже эволюционно выгодно, потому что способствует в диких условиях биологическому выживанию индивида и продвижению его потомства. Стимулируется природой выработкой тестостерона, адреналина, вазопрессина.</a:t>
            </a:r>
          </a:p>
        </p:txBody>
      </p:sp>
    </p:spTree>
    <p:extLst>
      <p:ext uri="{BB962C8B-B14F-4D97-AF65-F5344CB8AC3E}">
        <p14:creationId xmlns:p14="http://schemas.microsoft.com/office/powerpoint/2010/main" val="1130759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17B2-2F3D-4D01-A2A3-23D3A3BA60B2}"/>
              </a:ext>
            </a:extLst>
          </p:cNvPr>
          <p:cNvSpPr>
            <a:spLocks noGrp="1"/>
          </p:cNvSpPr>
          <p:nvPr>
            <p:ph type="title"/>
          </p:nvPr>
        </p:nvSpPr>
        <p:spPr/>
        <p:txBody>
          <a:bodyPr/>
          <a:lstStyle/>
          <a:p>
            <a:r>
              <a:rPr lang="ru-RU" dirty="0"/>
              <a:t>СОЦИАЛЬНАЯ ПРИРОДА ДОБРА И ЗЛА</a:t>
            </a:r>
            <a:br>
              <a:rPr lang="ru-RU" dirty="0"/>
            </a:br>
            <a:endParaRPr lang="en-CA" dirty="0"/>
          </a:p>
        </p:txBody>
      </p:sp>
      <p:sp>
        <p:nvSpPr>
          <p:cNvPr id="3" name="Content Placeholder 2">
            <a:extLst>
              <a:ext uri="{FF2B5EF4-FFF2-40B4-BE49-F238E27FC236}">
                <a16:creationId xmlns:a16="http://schemas.microsoft.com/office/drawing/2014/main" id="{D55FCE70-B64A-400F-8404-22EE018F33C3}"/>
              </a:ext>
            </a:extLst>
          </p:cNvPr>
          <p:cNvSpPr>
            <a:spLocks noGrp="1"/>
          </p:cNvSpPr>
          <p:nvPr>
            <p:ph idx="1"/>
          </p:nvPr>
        </p:nvSpPr>
        <p:spPr/>
        <p:txBody>
          <a:bodyPr/>
          <a:lstStyle/>
          <a:p>
            <a:pPr algn="just"/>
            <a:r>
              <a:rPr lang="ru-RU" sz="2000" dirty="0"/>
              <a:t>Добро поддерживается в большинстве современных обществ, по крайней мере на словах. На деле, устройство общества не всегда способствует проявлению добра. </a:t>
            </a:r>
          </a:p>
          <a:p>
            <a:pPr algn="just"/>
            <a:r>
              <a:rPr lang="ru-RU" sz="2000" dirty="0"/>
              <a:t>Зло порицается, хотя бы на словах. На самом деле совершается при молчаливой или активной поддержке социума.</a:t>
            </a:r>
          </a:p>
          <a:p>
            <a:endParaRPr lang="en-CA" dirty="0"/>
          </a:p>
        </p:txBody>
      </p:sp>
    </p:spTree>
    <p:extLst>
      <p:ext uri="{BB962C8B-B14F-4D97-AF65-F5344CB8AC3E}">
        <p14:creationId xmlns:p14="http://schemas.microsoft.com/office/powerpoint/2010/main" val="133051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AC4D-56FE-48B9-8406-429A31E317AA}"/>
              </a:ext>
            </a:extLst>
          </p:cNvPr>
          <p:cNvSpPr>
            <a:spLocks noGrp="1"/>
          </p:cNvSpPr>
          <p:nvPr>
            <p:ph type="title"/>
          </p:nvPr>
        </p:nvSpPr>
        <p:spPr/>
        <p:txBody>
          <a:bodyPr/>
          <a:lstStyle/>
          <a:p>
            <a:r>
              <a:rPr lang="ru-RU" sz="3200" cap="all" dirty="0"/>
              <a:t>Религиозная природа добра и зла</a:t>
            </a:r>
            <a:endParaRPr lang="en-CA" dirty="0"/>
          </a:p>
        </p:txBody>
      </p:sp>
      <p:sp>
        <p:nvSpPr>
          <p:cNvPr id="3" name="Content Placeholder 2">
            <a:extLst>
              <a:ext uri="{FF2B5EF4-FFF2-40B4-BE49-F238E27FC236}">
                <a16:creationId xmlns:a16="http://schemas.microsoft.com/office/drawing/2014/main" id="{1D56520C-EBEF-498E-8403-396F65C03915}"/>
              </a:ext>
            </a:extLst>
          </p:cNvPr>
          <p:cNvSpPr>
            <a:spLocks noGrp="1"/>
          </p:cNvSpPr>
          <p:nvPr>
            <p:ph idx="1"/>
          </p:nvPr>
        </p:nvSpPr>
        <p:spPr/>
        <p:txBody>
          <a:bodyPr>
            <a:normAutofit/>
          </a:bodyPr>
          <a:lstStyle/>
          <a:p>
            <a:pPr marL="0" indent="0" algn="just">
              <a:buNone/>
            </a:pPr>
            <a:r>
              <a:rPr lang="ru-RU" sz="2000" b="1" u="sng" dirty="0"/>
              <a:t>Три основных подхода: </a:t>
            </a:r>
          </a:p>
          <a:p>
            <a:pPr marL="342900" indent="-342900" algn="just">
              <a:buFont typeface="Arial" panose="020B0604020202020204" pitchFamily="34" charset="0"/>
              <a:buChar char="•"/>
            </a:pPr>
            <a:r>
              <a:rPr lang="ru-RU" sz="2000" dirty="0"/>
              <a:t>Теодицея или оправдание Всемогущего Бога, допускающего зло. (Христианство, Ислам, Иудаизм). </a:t>
            </a:r>
          </a:p>
          <a:p>
            <a:pPr marL="342900" indent="-342900" algn="just">
              <a:buFont typeface="Arial" panose="020B0604020202020204" pitchFamily="34" charset="0"/>
              <a:buChar char="•"/>
            </a:pPr>
            <a:r>
              <a:rPr lang="ru-RU" sz="2000" dirty="0"/>
              <a:t>Дуализм – борьба равносильных божеств Добра и Зла (зороастризм, язычество). </a:t>
            </a:r>
          </a:p>
          <a:p>
            <a:pPr marL="342900" indent="-342900" algn="just">
              <a:buFont typeface="Arial" panose="020B0604020202020204" pitchFamily="34" charset="0"/>
              <a:buChar char="•"/>
            </a:pPr>
            <a:r>
              <a:rPr lang="ru-RU" sz="2000" dirty="0"/>
              <a:t>Равновесие добра и зла, достигаемое через карму – (Индуизм, Буддизм) </a:t>
            </a:r>
          </a:p>
          <a:p>
            <a:endParaRPr lang="en-CA" dirty="0"/>
          </a:p>
        </p:txBody>
      </p:sp>
    </p:spTree>
    <p:extLst>
      <p:ext uri="{BB962C8B-B14F-4D97-AF65-F5344CB8AC3E}">
        <p14:creationId xmlns:p14="http://schemas.microsoft.com/office/powerpoint/2010/main" val="1910119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EC92-0DCA-47E2-882E-ECACD293486B}"/>
              </a:ext>
            </a:extLst>
          </p:cNvPr>
          <p:cNvSpPr>
            <a:spLocks noGrp="1"/>
          </p:cNvSpPr>
          <p:nvPr>
            <p:ph type="title"/>
          </p:nvPr>
        </p:nvSpPr>
        <p:spPr/>
        <p:txBody>
          <a:bodyPr/>
          <a:lstStyle/>
          <a:p>
            <a:r>
              <a:rPr lang="ru-RU" dirty="0"/>
              <a:t>ГДЕ ВЫ СТАЛКИВАЕТЕСЬ СО ЗЛОМ В ВАШЕЙ ЖИЗНИ?</a:t>
            </a:r>
            <a:br>
              <a:rPr lang="ru-RU" dirty="0"/>
            </a:br>
            <a:endParaRPr lang="en-CA" dirty="0"/>
          </a:p>
        </p:txBody>
      </p:sp>
      <p:sp>
        <p:nvSpPr>
          <p:cNvPr id="3" name="Content Placeholder 2">
            <a:extLst>
              <a:ext uri="{FF2B5EF4-FFF2-40B4-BE49-F238E27FC236}">
                <a16:creationId xmlns:a16="http://schemas.microsoft.com/office/drawing/2014/main" id="{092DD008-DE60-4D73-9331-C6DE60236A94}"/>
              </a:ext>
            </a:extLst>
          </p:cNvPr>
          <p:cNvSpPr>
            <a:spLocks noGrp="1"/>
          </p:cNvSpPr>
          <p:nvPr>
            <p:ph idx="1"/>
          </p:nvPr>
        </p:nvSpPr>
        <p:spPr/>
        <p:txBody>
          <a:bodyPr>
            <a:normAutofit fontScale="92500" lnSpcReduction="10000"/>
          </a:bodyPr>
          <a:lstStyle/>
          <a:p>
            <a:pPr algn="just"/>
            <a:r>
              <a:rPr lang="ru-RU" sz="2000" dirty="0"/>
              <a:t>Страшная проблема школы – это травля (</a:t>
            </a:r>
            <a:r>
              <a:rPr lang="ru-RU" sz="2000" dirty="0" err="1"/>
              <a:t>буллинг</a:t>
            </a:r>
            <a:r>
              <a:rPr lang="ru-RU" sz="2000" dirty="0"/>
              <a:t>), систематическое целенаправленное агрессивное поведение детей по отношению друг к другу.</a:t>
            </a:r>
          </a:p>
          <a:p>
            <a:pPr algn="just"/>
            <a:r>
              <a:rPr lang="ru-RU" sz="2000" dirty="0"/>
              <a:t>По последним данным практически каждый подросток так или иначе встречался с ситуациями травли, в позиции агрессора, жертвы или просто стороннего наблюдателя.</a:t>
            </a:r>
          </a:p>
          <a:p>
            <a:pPr algn="just"/>
            <a:r>
              <a:rPr lang="ru-RU" sz="2000" dirty="0"/>
              <a:t>О какой учебе, о каком усвоении материала можно говорить, если ребенок сталкивается с беспрецедентным стрессом, постоянной психологической травмой, да и просто с побоями? Неужели кто-то всерьез может полагать, что, получая тумаки и оскорбления на переменах, школьник будет внимательно и продуктивно учиться на уроках?  </a:t>
            </a:r>
          </a:p>
          <a:p>
            <a:endParaRPr lang="en-CA" dirty="0"/>
          </a:p>
        </p:txBody>
      </p:sp>
    </p:spTree>
    <p:extLst>
      <p:ext uri="{BB962C8B-B14F-4D97-AF65-F5344CB8AC3E}">
        <p14:creationId xmlns:p14="http://schemas.microsoft.com/office/powerpoint/2010/main" val="4061500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2A7F2-8F52-46A9-9CDB-CC59DEC416F0}"/>
              </a:ext>
            </a:extLst>
          </p:cNvPr>
          <p:cNvSpPr>
            <a:spLocks noGrp="1"/>
          </p:cNvSpPr>
          <p:nvPr>
            <p:ph type="title"/>
          </p:nvPr>
        </p:nvSpPr>
        <p:spPr/>
        <p:txBody>
          <a:bodyPr>
            <a:normAutofit fontScale="90000"/>
          </a:bodyPr>
          <a:lstStyle/>
          <a:p>
            <a:r>
              <a:rPr lang="ru-RU" dirty="0"/>
              <a:t>ВЫБОР МЕЖДУ ДОБРОМ И ЗЛОМ: </a:t>
            </a:r>
            <a:br>
              <a:rPr lang="ru-RU" dirty="0"/>
            </a:br>
            <a:r>
              <a:rPr lang="ru-RU" dirty="0"/>
              <a:t>«СОВЕСТЬ СПАСЕТ МИР»</a:t>
            </a:r>
            <a:br>
              <a:rPr lang="ru-RU" dirty="0"/>
            </a:br>
            <a:endParaRPr lang="en-CA" dirty="0"/>
          </a:p>
        </p:txBody>
      </p:sp>
      <p:sp>
        <p:nvSpPr>
          <p:cNvPr id="3" name="Content Placeholder 2">
            <a:extLst>
              <a:ext uri="{FF2B5EF4-FFF2-40B4-BE49-F238E27FC236}">
                <a16:creationId xmlns:a16="http://schemas.microsoft.com/office/drawing/2014/main" id="{D2AE2902-FFA9-4ED6-97B4-EA1B7930273E}"/>
              </a:ext>
            </a:extLst>
          </p:cNvPr>
          <p:cNvSpPr>
            <a:spLocks noGrp="1"/>
          </p:cNvSpPr>
          <p:nvPr>
            <p:ph idx="1"/>
          </p:nvPr>
        </p:nvSpPr>
        <p:spPr/>
        <p:txBody>
          <a:bodyPr>
            <a:normAutofit fontScale="85000" lnSpcReduction="10000"/>
          </a:bodyPr>
          <a:lstStyle/>
          <a:p>
            <a:r>
              <a:rPr lang="ru-RU" dirty="0"/>
              <a:t>В реальной жизни практически не встречается абсолютное добро и абсолютное зло.</a:t>
            </a:r>
          </a:p>
          <a:p>
            <a:r>
              <a:rPr lang="ru-RU" dirty="0"/>
              <a:t>Добро и зло – категории, конкретное воплощение которых в некоторой степени меняется от эпохи к эпохе, от индивида к индивиду, и даже в процессе взросления отдельной личности.</a:t>
            </a:r>
          </a:p>
          <a:p>
            <a:r>
              <a:rPr lang="ru-RU" dirty="0"/>
              <a:t>Однако внутренний моральный закон по Канту неизменен, как звездное небо.</a:t>
            </a:r>
          </a:p>
          <a:p>
            <a:r>
              <a:rPr lang="ru-RU" dirty="0"/>
              <a:t>Важно, по крайней мере, делать выбор в пользу добра, так, как мы его понимаем в настоящий момент, не совершая осознанного зла.</a:t>
            </a:r>
          </a:p>
          <a:p>
            <a:r>
              <a:rPr lang="ru-RU" dirty="0"/>
              <a:t>Нужно понимать, что мы не застрахованы от совершения неосознанного зла, как результата того, что мы полагаем добром.</a:t>
            </a:r>
          </a:p>
          <a:p>
            <a:r>
              <a:rPr lang="ru-RU" dirty="0"/>
              <a:t>Необходимо постоянно размышлять о своих поступках, переосмысливая добро и зло в них.</a:t>
            </a:r>
            <a:endParaRPr lang="en-CA" dirty="0"/>
          </a:p>
        </p:txBody>
      </p:sp>
    </p:spTree>
    <p:extLst>
      <p:ext uri="{BB962C8B-B14F-4D97-AF65-F5344CB8AC3E}">
        <p14:creationId xmlns:p14="http://schemas.microsoft.com/office/powerpoint/2010/main" val="3705642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ABCE2-7496-4C8D-A833-D785635FBB2F}"/>
              </a:ext>
            </a:extLst>
          </p:cNvPr>
          <p:cNvSpPr>
            <a:spLocks noGrp="1"/>
          </p:cNvSpPr>
          <p:nvPr>
            <p:ph type="title"/>
          </p:nvPr>
        </p:nvSpPr>
        <p:spPr/>
        <p:txBody>
          <a:bodyPr/>
          <a:lstStyle/>
          <a:p>
            <a:r>
              <a:rPr lang="ru-RU" sz="3200" dirty="0">
                <a:solidFill>
                  <a:srgbClr val="000000"/>
                </a:solidFill>
                <a:effectLst/>
                <a:latin typeface="Times New Roman" panose="02020603050405020304" pitchFamily="18" charset="0"/>
                <a:ea typeface="Times New Roman" panose="02020603050405020304" pitchFamily="18" charset="0"/>
              </a:rPr>
              <a:t>совершать добрые дела сложно?</a:t>
            </a:r>
            <a:endParaRPr lang="en-CA" dirty="0"/>
          </a:p>
        </p:txBody>
      </p:sp>
      <p:sp>
        <p:nvSpPr>
          <p:cNvPr id="3" name="Content Placeholder 2">
            <a:extLst>
              <a:ext uri="{FF2B5EF4-FFF2-40B4-BE49-F238E27FC236}">
                <a16:creationId xmlns:a16="http://schemas.microsoft.com/office/drawing/2014/main" id="{D972859C-B865-44C1-8AC5-37B62C8B3762}"/>
              </a:ext>
            </a:extLst>
          </p:cNvPr>
          <p:cNvSpPr>
            <a:spLocks noGrp="1"/>
          </p:cNvSpPr>
          <p:nvPr>
            <p:ph idx="1"/>
          </p:nvPr>
        </p:nvSpPr>
        <p:spPr/>
        <p:txBody>
          <a:bodyPr/>
          <a:lstStyle/>
          <a:p>
            <a:r>
              <a:rPr lang="ru-RU" sz="1800" dirty="0">
                <a:solidFill>
                  <a:srgbClr val="000000"/>
                </a:solidFill>
                <a:effectLst/>
                <a:latin typeface="Times New Roman" panose="02020603050405020304" pitchFamily="18" charset="0"/>
                <a:ea typeface="Times New Roman" panose="02020603050405020304" pitchFamily="18" charset="0"/>
              </a:rPr>
              <a:t>Думаете, совершать добрые дела сложно? Ничего подобного! Не обязательно сразу становиться волонтером или спасателем. </a:t>
            </a:r>
          </a:p>
          <a:p>
            <a:r>
              <a:rPr lang="ru-RU" sz="1800" dirty="0">
                <a:solidFill>
                  <a:srgbClr val="000000"/>
                </a:solidFill>
                <a:effectLst/>
                <a:latin typeface="Times New Roman" panose="02020603050405020304" pitchFamily="18" charset="0"/>
                <a:ea typeface="Times New Roman" panose="02020603050405020304" pitchFamily="18" charset="0"/>
              </a:rPr>
              <a:t>Просто оглянитесь вокруг и постарайтесь не спешить. Вы увидите, как много мелочей просто просится в вашу копилку добрых дел! Вот только некоторые из идей. Начните прямо сейчас!</a:t>
            </a:r>
          </a:p>
          <a:p>
            <a:r>
              <a:rPr lang="ru-RU" sz="1800" dirty="0">
                <a:solidFill>
                  <a:srgbClr val="000000"/>
                </a:solidFill>
                <a:effectLst/>
                <a:latin typeface="Times New Roman" panose="02020603050405020304" pitchFamily="18" charset="0"/>
                <a:ea typeface="Times New Roman" panose="02020603050405020304" pitchFamily="18" charset="0"/>
              </a:rPr>
              <a:t>Причем, чаще всего, добрые дела не надо искать. Поводы сами себя найдут, если внимательно относиться к жизни.</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639059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58E0-06EE-456B-8EB0-EE108F147888}"/>
              </a:ext>
            </a:extLst>
          </p:cNvPr>
          <p:cNvSpPr>
            <a:spLocks noGrp="1"/>
          </p:cNvSpPr>
          <p:nvPr>
            <p:ph type="title"/>
          </p:nvPr>
        </p:nvSpPr>
        <p:spPr/>
        <p:txBody>
          <a:bodyPr/>
          <a:lstStyle/>
          <a:p>
            <a:r>
              <a:rPr lang="ru-RU" dirty="0"/>
              <a:t>ПРИМЕРЫ ДОБРЫХ ДЕЛ</a:t>
            </a:r>
            <a:endParaRPr lang="en-CA" dirty="0"/>
          </a:p>
        </p:txBody>
      </p:sp>
      <p:sp>
        <p:nvSpPr>
          <p:cNvPr id="3" name="Content Placeholder 2">
            <a:extLst>
              <a:ext uri="{FF2B5EF4-FFF2-40B4-BE49-F238E27FC236}">
                <a16:creationId xmlns:a16="http://schemas.microsoft.com/office/drawing/2014/main" id="{B3886F93-81E2-4050-9A0C-64CBFBE7A77A}"/>
              </a:ext>
            </a:extLst>
          </p:cNvPr>
          <p:cNvSpPr>
            <a:spLocks noGrp="1"/>
          </p:cNvSpPr>
          <p:nvPr>
            <p:ph idx="1"/>
          </p:nvPr>
        </p:nvSpPr>
        <p:spPr/>
        <p:txBody>
          <a:bodyPr>
            <a:normAutofit fontScale="77500" lnSpcReduction="20000"/>
          </a:bodyPr>
          <a:lstStyle/>
          <a:p>
            <a:pPr algn="just"/>
            <a:r>
              <a:rPr lang="ru-RU" sz="1800" dirty="0">
                <a:solidFill>
                  <a:srgbClr val="000000"/>
                </a:solidFill>
                <a:effectLst/>
                <a:latin typeface="Times New Roman" panose="02020603050405020304" pitchFamily="18" charset="0"/>
                <a:ea typeface="Times New Roman" panose="02020603050405020304" pitchFamily="18" charset="0"/>
              </a:rPr>
              <a:t> Всегда подавайте нищим, вне зависимости от их внешнего вида. Это даже больше нужно вам, чем им!</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Подвезите кого-то на своем автомобиле бесплатно, если вам все равно по пути, или даже вовсе не по пути.</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Помогите пожилой женщине в супермаркете прочитать сроки годности на продуктах и заплатите кому-нибудь за покупки.</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Заведите себе несколько подопечных и снабжайте их чем-нибудь им необходимым, то, что не очень в напряг вам.</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Оставьте монетку в платной тележке в магазине или аэропорту.</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Подержите зонтик над случайным попутчиком, который мокнет под дождем на переходе, ожидая зеленого света.</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Придержите дверь, когда выходите из подъезда или из метро. Идущий за вами человек оценит вашу заботу.</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Сделайте кормушку для птиц.</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3803582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1556-0679-454B-99A9-5AFA637DD11F}"/>
              </a:ext>
            </a:extLst>
          </p:cNvPr>
          <p:cNvSpPr>
            <a:spLocks noGrp="1"/>
          </p:cNvSpPr>
          <p:nvPr>
            <p:ph type="title"/>
          </p:nvPr>
        </p:nvSpPr>
        <p:spPr/>
        <p:txBody>
          <a:bodyPr/>
          <a:lstStyle/>
          <a:p>
            <a:r>
              <a:rPr lang="ru-RU" dirty="0"/>
              <a:t>ПРИМЕРЫ ДОБРЫХ ДЕЛ (ПРОДОЛЖЕНИЕ)</a:t>
            </a:r>
            <a:endParaRPr lang="en-CA" dirty="0"/>
          </a:p>
        </p:txBody>
      </p:sp>
      <p:sp>
        <p:nvSpPr>
          <p:cNvPr id="3" name="Content Placeholder 2">
            <a:extLst>
              <a:ext uri="{FF2B5EF4-FFF2-40B4-BE49-F238E27FC236}">
                <a16:creationId xmlns:a16="http://schemas.microsoft.com/office/drawing/2014/main" id="{27A318E9-BB21-45E7-8371-2E5416C34FCA}"/>
              </a:ext>
            </a:extLst>
          </p:cNvPr>
          <p:cNvSpPr>
            <a:spLocks noGrp="1"/>
          </p:cNvSpPr>
          <p:nvPr>
            <p:ph idx="1"/>
          </p:nvPr>
        </p:nvSpPr>
        <p:spPr/>
        <p:txBody>
          <a:bodyPr>
            <a:normAutofit lnSpcReduction="10000"/>
          </a:bodyPr>
          <a:lstStyle/>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Напишите письмо вашей маме: расскажите о том, как вы ее любите и за что ей особенно благодарны.</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Оставьте в кофейне «подвешенный кофе» для того, у кого сегодня туго с деньгами. Кафе, где это можно сделать, много – их список можно найти в сети.</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Позвоните пожилому родственнику и узнайте, как он себя чувствует.</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Подарите лотерейный билет незнакомцу.</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Отнесите подшивки прочитанных журналов и книги, которые вам больше не нужны, в ближайшую библиотеку.</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Пропустите вперед к кассе покупателя с одной-двумя покупками.</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1518389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1F3A8-C418-4881-A99D-6AF8535B1E1D}"/>
              </a:ext>
            </a:extLst>
          </p:cNvPr>
          <p:cNvSpPr>
            <a:spLocks noGrp="1"/>
          </p:cNvSpPr>
          <p:nvPr>
            <p:ph type="title"/>
          </p:nvPr>
        </p:nvSpPr>
        <p:spPr/>
        <p:txBody>
          <a:bodyPr/>
          <a:lstStyle/>
          <a:p>
            <a:r>
              <a:rPr lang="ru-RU" dirty="0"/>
              <a:t>ПРИМЕРЫ ДОБРЫХ ДЕЛ (ПРОДОЛЖЕНИЕ)</a:t>
            </a:r>
            <a:endParaRPr lang="en-CA" dirty="0"/>
          </a:p>
        </p:txBody>
      </p:sp>
      <p:sp>
        <p:nvSpPr>
          <p:cNvPr id="3" name="Content Placeholder 2">
            <a:extLst>
              <a:ext uri="{FF2B5EF4-FFF2-40B4-BE49-F238E27FC236}">
                <a16:creationId xmlns:a16="http://schemas.microsoft.com/office/drawing/2014/main" id="{492CF53F-646D-408C-9DC4-BABDD9695DEE}"/>
              </a:ext>
            </a:extLst>
          </p:cNvPr>
          <p:cNvSpPr>
            <a:spLocks noGrp="1"/>
          </p:cNvSpPr>
          <p:nvPr>
            <p:ph idx="1"/>
          </p:nvPr>
        </p:nvSpPr>
        <p:spPr/>
        <p:txBody>
          <a:bodyPr>
            <a:normAutofit lnSpcReduction="10000"/>
          </a:bodyPr>
          <a:lstStyle/>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Принесите в школу что-нибудь вкусненькое, чтобы порадовать всех.</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Подарите кому-то свои скидочные купоны, если знаете, что все равно ими не воспользуетесь.</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Если на вечеринке или в гостях вы заметили кого-то очень стеснительного, первым подойдите к нему поболтать.</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Неопытного коллегу отругал начальник? Попробуйте помочь ему исправить оплошность.</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Делитесь с друзьями своими полезными контактами, ведь у вас наверняка есть проверенные врачи, юристы или мастера по ремонту всего на свете.</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Обучите кого-то тому, в чем вы профи. Посидите просто так с чьим-нибудь ребенком.</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793951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4EBF-3894-4863-B617-24A57BC3F268}"/>
              </a:ext>
            </a:extLst>
          </p:cNvPr>
          <p:cNvSpPr>
            <a:spLocks noGrp="1"/>
          </p:cNvSpPr>
          <p:nvPr>
            <p:ph type="title"/>
          </p:nvPr>
        </p:nvSpPr>
        <p:spPr/>
        <p:txBody>
          <a:bodyPr/>
          <a:lstStyle/>
          <a:p>
            <a:r>
              <a:rPr lang="ru-RU" dirty="0"/>
              <a:t>ПРИМЕРЫ ДОБРЫХ ДЕЛ (ПРОДОЛЖЕНИЕ)</a:t>
            </a:r>
            <a:endParaRPr lang="en-CA" dirty="0"/>
          </a:p>
        </p:txBody>
      </p:sp>
      <p:sp>
        <p:nvSpPr>
          <p:cNvPr id="3" name="Content Placeholder 2">
            <a:extLst>
              <a:ext uri="{FF2B5EF4-FFF2-40B4-BE49-F238E27FC236}">
                <a16:creationId xmlns:a16="http://schemas.microsoft.com/office/drawing/2014/main" id="{AB0EACF9-53AD-425E-A73A-81AA649BF536}"/>
              </a:ext>
            </a:extLst>
          </p:cNvPr>
          <p:cNvSpPr>
            <a:spLocks noGrp="1"/>
          </p:cNvSpPr>
          <p:nvPr>
            <p:ph idx="1"/>
          </p:nvPr>
        </p:nvSpPr>
        <p:spPr/>
        <p:txBody>
          <a:bodyPr>
            <a:normAutofit/>
          </a:bodyPr>
          <a:lstStyle/>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Подарите другу маленький подарок просто так.</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Пожертвуйте пакет сухого корма местному приюту для животных.</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Возьмите домой питомца из этого приюта.</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Не скупитесь на искренние комплименты. Заведите привычку находить, за что похвалить людей.</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Предложите помощь туристам, которые озабоченно разглядывают схему метро или карту города.</a:t>
            </a:r>
            <a:endParaRPr lang="en-CA"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800" dirty="0">
                <a:solidFill>
                  <a:srgbClr val="000000"/>
                </a:solidFill>
                <a:effectLst/>
                <a:latin typeface="Times New Roman" panose="02020603050405020304" pitchFamily="18" charset="0"/>
                <a:ea typeface="Times New Roman" panose="02020603050405020304" pitchFamily="18" charset="0"/>
              </a:rPr>
              <a:t>Оставьте положительный отзыв о кафе, салоне красоты, магазине.</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1864295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C2B5-FACA-4BBD-AA12-2C93928EE82F}"/>
              </a:ext>
            </a:extLst>
          </p:cNvPr>
          <p:cNvSpPr>
            <a:spLocks noGrp="1"/>
          </p:cNvSpPr>
          <p:nvPr>
            <p:ph type="title"/>
          </p:nvPr>
        </p:nvSpPr>
        <p:spPr/>
        <p:txBody>
          <a:bodyPr/>
          <a:lstStyle/>
          <a:p>
            <a:r>
              <a:rPr lang="ru-RU" dirty="0"/>
              <a:t>ПРИМЕРЫ ДОБРЫХ ДЕЛ (ПРОДОЛЖЕНИЕ)</a:t>
            </a:r>
            <a:endParaRPr lang="en-CA" dirty="0"/>
          </a:p>
        </p:txBody>
      </p:sp>
      <p:sp>
        <p:nvSpPr>
          <p:cNvPr id="3" name="Content Placeholder 2">
            <a:extLst>
              <a:ext uri="{FF2B5EF4-FFF2-40B4-BE49-F238E27FC236}">
                <a16:creationId xmlns:a16="http://schemas.microsoft.com/office/drawing/2014/main" id="{8DE6F01F-4102-4C5A-8160-A7A2DE885794}"/>
              </a:ext>
            </a:extLst>
          </p:cNvPr>
          <p:cNvSpPr>
            <a:spLocks noGrp="1"/>
          </p:cNvSpPr>
          <p:nvPr>
            <p:ph idx="1"/>
          </p:nvPr>
        </p:nvSpPr>
        <p:spPr/>
        <p:txBody>
          <a:bodyPr>
            <a:normAutofit fontScale="62500" lnSpcReduction="20000"/>
          </a:bodyPr>
          <a:lstStyle/>
          <a:p>
            <a:r>
              <a:rPr lang="ru-RU" dirty="0"/>
              <a:t>Подарите шоколадку – просто так – любому представителю незаметных и непрестижных профессий: уборщице, курьеру или консьержке.</a:t>
            </a:r>
          </a:p>
          <a:p>
            <a:r>
              <a:rPr lang="ru-RU" dirty="0"/>
              <a:t>Улыбнитесь и пожелайте продавщице в магазине хорошего дня. Вот увидите, как ей будет приятно!</a:t>
            </a:r>
          </a:p>
          <a:p>
            <a:r>
              <a:rPr lang="ru-RU" dirty="0"/>
              <a:t>Возьмите у парня, раздающего рекламные листовки на ветру, его продукцию. Ведь чем скорее он их раздаст, тем раньше уйдет греться.</a:t>
            </a:r>
          </a:p>
          <a:p>
            <a:r>
              <a:rPr lang="ru-RU" dirty="0"/>
              <a:t>Скажите официанту, что вы знаете, как нелегка его работа и видите, как хорошо он ее делает. Передайте слова благодарности шеф-повару, ему тоже будет приятно.</a:t>
            </a:r>
          </a:p>
          <a:p>
            <a:r>
              <a:rPr lang="ru-RU" dirty="0"/>
              <a:t>Отдайте вещи, которые пылятся в шкафах, в благотворительный фонд.</a:t>
            </a:r>
          </a:p>
          <a:p>
            <a:r>
              <a:rPr lang="ru-RU" dirty="0"/>
              <a:t>Поговорите с соседом-стариком. Выслушайте его. Пожилые люди очень нуждаются в общении.</a:t>
            </a:r>
          </a:p>
          <a:p>
            <a:r>
              <a:rPr lang="ru-RU" dirty="0"/>
              <a:t>Помогите женщине с ребенком спустить детскую коляску по ступенькам. Или бабушке – подняться с ее ношей по тем же ступенькам.</a:t>
            </a:r>
          </a:p>
          <a:p>
            <a:r>
              <a:rPr lang="ru-RU" dirty="0"/>
              <a:t>Станьте донором – сдайте кровь. Возможно, ваша кровь поможет спасти чью-то жизнь.</a:t>
            </a:r>
          </a:p>
        </p:txBody>
      </p:sp>
    </p:spTree>
    <p:extLst>
      <p:ext uri="{BB962C8B-B14F-4D97-AF65-F5344CB8AC3E}">
        <p14:creationId xmlns:p14="http://schemas.microsoft.com/office/powerpoint/2010/main" val="3401870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6843-7F17-49FC-B4F9-0730117C246E}"/>
              </a:ext>
            </a:extLst>
          </p:cNvPr>
          <p:cNvSpPr>
            <a:spLocks noGrp="1"/>
          </p:cNvSpPr>
          <p:nvPr>
            <p:ph type="title"/>
          </p:nvPr>
        </p:nvSpPr>
        <p:spPr/>
        <p:txBody>
          <a:bodyPr/>
          <a:lstStyle/>
          <a:p>
            <a:r>
              <a:rPr lang="ru-RU" dirty="0"/>
              <a:t>МИНИМАЛЬНОЕ УСИЛИЕ С МАКСИМАЛЬНЫМ РЕЗУЛЬТАТОМ</a:t>
            </a:r>
            <a:endParaRPr lang="en-CA" dirty="0"/>
          </a:p>
        </p:txBody>
      </p:sp>
      <p:sp>
        <p:nvSpPr>
          <p:cNvPr id="3" name="Content Placeholder 2">
            <a:extLst>
              <a:ext uri="{FF2B5EF4-FFF2-40B4-BE49-F238E27FC236}">
                <a16:creationId xmlns:a16="http://schemas.microsoft.com/office/drawing/2014/main" id="{6EC3B5B6-789C-4327-B943-BA130A181CB4}"/>
              </a:ext>
            </a:extLst>
          </p:cNvPr>
          <p:cNvSpPr>
            <a:spLocks noGrp="1"/>
          </p:cNvSpPr>
          <p:nvPr>
            <p:ph idx="1"/>
          </p:nvPr>
        </p:nvSpPr>
        <p:spPr/>
        <p:txBody>
          <a:bodyPr/>
          <a:lstStyle/>
          <a:p>
            <a:pPr algn="just"/>
            <a:r>
              <a:rPr lang="ru-RU" sz="1800" dirty="0">
                <a:solidFill>
                  <a:srgbClr val="000000"/>
                </a:solidFill>
                <a:effectLst/>
                <a:latin typeface="Times New Roman" panose="02020603050405020304" pitchFamily="18" charset="0"/>
                <a:ea typeface="Times New Roman" panose="02020603050405020304" pitchFamily="18" charset="0"/>
              </a:rPr>
              <a:t>Суть большинства добрых дел, которые мы можем совершать, заключается в том, что от нас требуется минимальное усилие или вложение, а эффект для того, кому мы поможем может оказаться огромный, а иногда буквально спасающий жизнь.</a:t>
            </a:r>
            <a:endParaRPr lang="en-CA" sz="1800" dirty="0">
              <a:effectLst/>
              <a:latin typeface="Times New Roman" panose="02020603050405020304" pitchFamily="18" charset="0"/>
              <a:ea typeface="Times New Roman" panose="02020603050405020304" pitchFamily="18" charset="0"/>
            </a:endParaRPr>
          </a:p>
          <a:p>
            <a:pPr algn="just"/>
            <a:r>
              <a:rPr lang="ru-RU" sz="1800" dirty="0">
                <a:solidFill>
                  <a:srgbClr val="000000"/>
                </a:solidFill>
                <a:effectLst/>
                <a:latin typeface="Times New Roman" panose="02020603050405020304" pitchFamily="18" charset="0"/>
                <a:ea typeface="Times New Roman" panose="02020603050405020304" pitchFamily="18" charset="0"/>
              </a:rPr>
              <a:t>Всеми этими делами, и многими другими, можно заполнить свою жизнь. Вплоть до того, что выходить из дома с исключительной целью кому-нибудь помочь. Но надо учиться как при этом не попасть в неприятную историю, потому что мир, конечно, будет сопротивляться.</a:t>
            </a:r>
            <a:endParaRPr lang="en-C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6918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E921-4307-453B-A749-CA3A86B5E1AC}"/>
              </a:ext>
            </a:extLst>
          </p:cNvPr>
          <p:cNvSpPr>
            <a:spLocks noGrp="1"/>
          </p:cNvSpPr>
          <p:nvPr>
            <p:ph type="title"/>
          </p:nvPr>
        </p:nvSpPr>
        <p:spPr/>
        <p:txBody>
          <a:bodyPr/>
          <a:lstStyle/>
          <a:p>
            <a:r>
              <a:rPr lang="ru-RU" dirty="0"/>
              <a:t>Я РЕАЛЬНО МОГУ ПОМОЧЬ!</a:t>
            </a:r>
            <a:endParaRPr lang="en-CA" dirty="0"/>
          </a:p>
        </p:txBody>
      </p:sp>
      <p:sp>
        <p:nvSpPr>
          <p:cNvPr id="3" name="Content Placeholder 2">
            <a:extLst>
              <a:ext uri="{FF2B5EF4-FFF2-40B4-BE49-F238E27FC236}">
                <a16:creationId xmlns:a16="http://schemas.microsoft.com/office/drawing/2014/main" id="{26727D38-01FB-4688-B157-B7F4FA48403B}"/>
              </a:ext>
            </a:extLst>
          </p:cNvPr>
          <p:cNvSpPr>
            <a:spLocks noGrp="1"/>
          </p:cNvSpPr>
          <p:nvPr>
            <p:ph idx="1"/>
          </p:nvPr>
        </p:nvSpPr>
        <p:spPr/>
        <p:txBody>
          <a:bodyPr/>
          <a:lstStyle/>
          <a:p>
            <a:r>
              <a:rPr lang="ru-RU" sz="1800" dirty="0">
                <a:solidFill>
                  <a:srgbClr val="000000"/>
                </a:solidFill>
                <a:effectLst/>
                <a:latin typeface="Times New Roman" panose="02020603050405020304" pitchFamily="18" charset="0"/>
                <a:ea typeface="Times New Roman" panose="02020603050405020304" pitchFamily="18" charset="0"/>
              </a:rPr>
              <a:t>У человека должно сформироваться приятное предвкушение – вот-вот мне удастся сделать что-то полезное! И появление любой такой возможности должно вызывать азарт, радость – вот как повезло, я реально могу помочь! </a:t>
            </a:r>
          </a:p>
          <a:p>
            <a:r>
              <a:rPr lang="ru-RU" sz="1800" dirty="0">
                <a:solidFill>
                  <a:srgbClr val="000000"/>
                </a:solidFill>
                <a:effectLst/>
                <a:latin typeface="Times New Roman" panose="02020603050405020304" pitchFamily="18" charset="0"/>
                <a:ea typeface="Times New Roman" panose="02020603050405020304" pitchFamily="18" charset="0"/>
              </a:rPr>
              <a:t>Формирование такого отношения закреплено гормонально и не представляет сложности. </a:t>
            </a:r>
          </a:p>
          <a:p>
            <a:r>
              <a:rPr lang="ru-RU" sz="1800" dirty="0">
                <a:solidFill>
                  <a:srgbClr val="000000"/>
                </a:solidFill>
                <a:effectLst/>
                <a:latin typeface="Times New Roman" panose="02020603050405020304" pitchFamily="18" charset="0"/>
                <a:ea typeface="Times New Roman" panose="02020603050405020304" pitchFamily="18" charset="0"/>
              </a:rPr>
              <a:t>Человек, познавший радость от помощи ближнему, подсевший на букет позитивных гормонов, которые вырабатываются в ответ на такое его поведение – будет закономерно искать возможности его повторить и закрепить.</a:t>
            </a:r>
            <a:endParaRPr lang="en-CA" sz="1800" dirty="0">
              <a:effectLst/>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3551028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9DC2-49CE-4E72-919B-FAAB5DD296ED}"/>
              </a:ext>
            </a:extLst>
          </p:cNvPr>
          <p:cNvSpPr>
            <a:spLocks noGrp="1"/>
          </p:cNvSpPr>
          <p:nvPr>
            <p:ph type="title"/>
          </p:nvPr>
        </p:nvSpPr>
        <p:spPr/>
        <p:txBody>
          <a:bodyPr/>
          <a:lstStyle/>
          <a:p>
            <a:r>
              <a:rPr lang="ru-RU" dirty="0"/>
              <a:t>ВСЕЛЕННАЯ, КАРМА, БОГ И ПРОЧИЕ НЕНАУЧНЫЕ ФАКТОРЫ</a:t>
            </a:r>
            <a:endParaRPr lang="en-CA" dirty="0"/>
          </a:p>
        </p:txBody>
      </p:sp>
      <p:sp>
        <p:nvSpPr>
          <p:cNvPr id="3" name="Content Placeholder 2">
            <a:extLst>
              <a:ext uri="{FF2B5EF4-FFF2-40B4-BE49-F238E27FC236}">
                <a16:creationId xmlns:a16="http://schemas.microsoft.com/office/drawing/2014/main" id="{DF9CB780-34D1-4647-9A8E-7C18770C573C}"/>
              </a:ext>
            </a:extLst>
          </p:cNvPr>
          <p:cNvSpPr>
            <a:spLocks noGrp="1"/>
          </p:cNvSpPr>
          <p:nvPr>
            <p:ph idx="1"/>
          </p:nvPr>
        </p:nvSpPr>
        <p:spPr/>
        <p:txBody>
          <a:bodyPr/>
          <a:lstStyle/>
          <a:p>
            <a:r>
              <a:rPr lang="ru-RU" sz="1800" dirty="0">
                <a:solidFill>
                  <a:srgbClr val="000000"/>
                </a:solidFill>
                <a:effectLst/>
                <a:latin typeface="Times New Roman" panose="02020603050405020304" pitchFamily="18" charset="0"/>
                <a:ea typeface="Times New Roman" panose="02020603050405020304" pitchFamily="18" charset="0"/>
              </a:rPr>
              <a:t>Можно, конечно, еще поговорить о том, что добрые дела возвращаются с торицей. Можно упомянуть Вселенную, Карму или Бога, которые вознаграждают за добро. </a:t>
            </a:r>
          </a:p>
          <a:p>
            <a:r>
              <a:rPr lang="ru-RU" sz="1800" dirty="0">
                <a:solidFill>
                  <a:srgbClr val="000000"/>
                </a:solidFill>
                <a:effectLst/>
                <a:latin typeface="Times New Roman" panose="02020603050405020304" pitchFamily="18" charset="0"/>
                <a:ea typeface="Times New Roman" panose="02020603050405020304" pitchFamily="18" charset="0"/>
              </a:rPr>
              <a:t>Но это уже будет идеология с религией и пока этому не найдено научное доказательство. </a:t>
            </a:r>
          </a:p>
          <a:p>
            <a:r>
              <a:rPr lang="ru-RU" sz="1800" dirty="0">
                <a:solidFill>
                  <a:srgbClr val="000000"/>
                </a:solidFill>
                <a:effectLst/>
                <a:latin typeface="Times New Roman" panose="02020603050405020304" pitchFamily="18" charset="0"/>
                <a:ea typeface="Times New Roman" panose="02020603050405020304" pitchFamily="18" charset="0"/>
              </a:rPr>
              <a:t>Хотя те, кто практикуют </a:t>
            </a:r>
            <a:r>
              <a:rPr lang="ru-RU" sz="1800" dirty="0" err="1">
                <a:solidFill>
                  <a:srgbClr val="000000"/>
                </a:solidFill>
                <a:effectLst/>
                <a:latin typeface="Times New Roman" panose="02020603050405020304" pitchFamily="18" charset="0"/>
                <a:ea typeface="Times New Roman" panose="02020603050405020304" pitchFamily="18" charset="0"/>
              </a:rPr>
              <a:t>доброделание</a:t>
            </a:r>
            <a:r>
              <a:rPr lang="ru-RU" sz="1800" dirty="0">
                <a:solidFill>
                  <a:srgbClr val="000000"/>
                </a:solidFill>
                <a:effectLst/>
                <a:latin typeface="Times New Roman" panose="02020603050405020304" pitchFamily="18" charset="0"/>
                <a:ea typeface="Times New Roman" panose="02020603050405020304" pitchFamily="18" charset="0"/>
              </a:rPr>
              <a:t> – прекрасно знакомы с таким эффектом. </a:t>
            </a:r>
          </a:p>
          <a:p>
            <a:r>
              <a:rPr lang="ru-RU" sz="1800" dirty="0">
                <a:solidFill>
                  <a:srgbClr val="000000"/>
                </a:solidFill>
                <a:effectLst/>
                <a:latin typeface="Times New Roman" panose="02020603050405020304" pitchFamily="18" charset="0"/>
                <a:ea typeface="Times New Roman" panose="02020603050405020304" pitchFamily="18" charset="0"/>
              </a:rPr>
              <a:t>Даже те, кто верит в неотвратимость кармических расчетов, согласятся, что ждать следующей жизни, чтобы удостоиться условной пятерки за собственную добродетель, довольно утомительно. Как хорошо, что в этом нет необходимости — в большинстве случаев вознаграждение за добрый поступок находит нас без промедления.</a:t>
            </a:r>
            <a:endParaRPr lang="en-C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3146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51B1-BEC9-4845-9BB7-9F29FDDF2328}"/>
              </a:ext>
            </a:extLst>
          </p:cNvPr>
          <p:cNvSpPr>
            <a:spLocks noGrp="1"/>
          </p:cNvSpPr>
          <p:nvPr>
            <p:ph type="title"/>
          </p:nvPr>
        </p:nvSpPr>
        <p:spPr/>
        <p:txBody>
          <a:bodyPr/>
          <a:lstStyle/>
          <a:p>
            <a:r>
              <a:rPr lang="ru-RU" dirty="0"/>
              <a:t>О ПРЕПОДАВАТЕЛЕ</a:t>
            </a:r>
            <a:endParaRPr lang="en-CA" dirty="0"/>
          </a:p>
        </p:txBody>
      </p:sp>
      <p:sp>
        <p:nvSpPr>
          <p:cNvPr id="3" name="Content Placeholder 2">
            <a:extLst>
              <a:ext uri="{FF2B5EF4-FFF2-40B4-BE49-F238E27FC236}">
                <a16:creationId xmlns:a16="http://schemas.microsoft.com/office/drawing/2014/main" id="{7FB1908C-3186-47BF-ACED-BED00D2919A3}"/>
              </a:ext>
            </a:extLst>
          </p:cNvPr>
          <p:cNvSpPr>
            <a:spLocks noGrp="1"/>
          </p:cNvSpPr>
          <p:nvPr>
            <p:ph idx="1"/>
          </p:nvPr>
        </p:nvSpPr>
        <p:spPr/>
        <p:txBody>
          <a:bodyPr>
            <a:normAutofit fontScale="70000" lnSpcReduction="20000"/>
          </a:bodyPr>
          <a:lstStyle/>
          <a:p>
            <a:pPr algn="just"/>
            <a:r>
              <a:rPr lang="ru-RU" sz="2000" dirty="0"/>
              <a:t>Борис Кригер –  писатель, посвятивший свое творчество  философии, науке, вере, поэзии, любви. Член Союза российских </a:t>
            </a:r>
            <a:r>
              <a:rPr lang="ru-RU" sz="2000" dirty="0" err="1"/>
              <a:t>писаталей</a:t>
            </a:r>
            <a:r>
              <a:rPr lang="ru-RU" sz="2000" dirty="0"/>
              <a:t> с 2007 г.</a:t>
            </a:r>
          </a:p>
          <a:p>
            <a:pPr algn="just"/>
            <a:r>
              <a:rPr lang="ru-RU" sz="2000" dirty="0"/>
              <a:t>Его произведения записывали и читали на радио России такие знаменитые народные артисты, как Валентин Гафт “Волновая природа любви”,  Иван Краско, Сергей Бехтерев и Сергей Мучеников. </a:t>
            </a:r>
          </a:p>
          <a:p>
            <a:pPr algn="just"/>
            <a:r>
              <a:rPr lang="ru-RU" sz="2000" dirty="0"/>
              <a:t>Борис Кригер активно публикует свои произведения. Результатом этой деятельности стало собрание сочинений в двадцати томах. Борисом Кригером написаны пять романов, несколько сборников рассказов и стихотворений, три книги по богословию и множество научно-публицистических трудов. Книги Бориса Кригера издавались на английском, французском, немецком, китайском, украинском языках и иврите.</a:t>
            </a:r>
          </a:p>
          <a:p>
            <a:pPr algn="just"/>
            <a:r>
              <a:rPr lang="ru-RU" sz="2000" dirty="0"/>
              <a:t>Многие произведения Бориса Кригера доступны бесплатно в виде аудиокниг, и практически все есть в электронном виде на сайте </a:t>
            </a:r>
            <a:r>
              <a:rPr lang="en-CA" sz="2000" dirty="0"/>
              <a:t>https://boriskriger.com/</a:t>
            </a:r>
            <a:r>
              <a:rPr lang="ru-RU" sz="2000" dirty="0"/>
              <a:t>. По признанию автора, он  не считает возможным ограничивать доступ к своим произведениям в корыстных целях. </a:t>
            </a:r>
          </a:p>
          <a:p>
            <a:pPr algn="just"/>
            <a:r>
              <a:rPr lang="ru-RU" sz="2000" dirty="0"/>
              <a:t>Пообщайтесь с автором (он будет очень рад и обязательно ответит!) пишите на: boriskriger@gmail.com</a:t>
            </a:r>
            <a:endParaRPr lang="en-CA" sz="2000" dirty="0"/>
          </a:p>
          <a:p>
            <a:endParaRPr lang="en-CA" dirty="0"/>
          </a:p>
        </p:txBody>
      </p:sp>
    </p:spTree>
    <p:extLst>
      <p:ext uri="{BB962C8B-B14F-4D97-AF65-F5344CB8AC3E}">
        <p14:creationId xmlns:p14="http://schemas.microsoft.com/office/powerpoint/2010/main" val="146754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A71C-1480-4A28-A2F5-F04A9EC50B24}"/>
              </a:ext>
            </a:extLst>
          </p:cNvPr>
          <p:cNvSpPr>
            <a:spLocks noGrp="1"/>
          </p:cNvSpPr>
          <p:nvPr>
            <p:ph type="title"/>
          </p:nvPr>
        </p:nvSpPr>
        <p:spPr/>
        <p:txBody>
          <a:bodyPr/>
          <a:lstStyle/>
          <a:p>
            <a:r>
              <a:rPr lang="ru-RU" dirty="0"/>
              <a:t>БИБЛИОГРАФИЯ</a:t>
            </a:r>
            <a:endParaRPr lang="en-CA" dirty="0"/>
          </a:p>
        </p:txBody>
      </p:sp>
      <p:sp>
        <p:nvSpPr>
          <p:cNvPr id="3" name="Content Placeholder 2">
            <a:extLst>
              <a:ext uri="{FF2B5EF4-FFF2-40B4-BE49-F238E27FC236}">
                <a16:creationId xmlns:a16="http://schemas.microsoft.com/office/drawing/2014/main" id="{06F96CAF-7359-482D-94BC-CE27BDE231CB}"/>
              </a:ext>
            </a:extLst>
          </p:cNvPr>
          <p:cNvSpPr>
            <a:spLocks noGrp="1"/>
          </p:cNvSpPr>
          <p:nvPr>
            <p:ph idx="1"/>
          </p:nvPr>
        </p:nvSpPr>
        <p:spPr/>
        <p:txBody>
          <a:bodyPr>
            <a:normAutofit fontScale="70000" lnSpcReduction="20000"/>
          </a:bodyPr>
          <a:lstStyle/>
          <a:p>
            <a:endParaRPr lang="ru-RU" dirty="0"/>
          </a:p>
          <a:p>
            <a:r>
              <a:rPr lang="ru-RU" dirty="0"/>
              <a:t>[1] Достоевский Ф. М. Полное собрание сочинений: в 30 т. т. 28. кн. 2. л., 1973 – С. 251.</a:t>
            </a:r>
          </a:p>
          <a:p>
            <a:r>
              <a:rPr lang="ru-RU" dirty="0"/>
              <a:t>[2] </a:t>
            </a:r>
            <a:r>
              <a:rPr lang="ru-RU" dirty="0" err="1"/>
              <a:t>Алеева</a:t>
            </a:r>
            <a:r>
              <a:rPr lang="ru-RU" dirty="0"/>
              <a:t> Л. М. Характерологический комплекс Христа в образах Мышкина («Идиот» Ф. М. Достоевского) и Иешуа («Мастер и Маргарита» М. А. Булгакова). Челябинский гуманитарий, 2011 – С. 18.</a:t>
            </a:r>
          </a:p>
          <a:p>
            <a:r>
              <a:rPr lang="ru-RU" dirty="0"/>
              <a:t>[3] Мюллер Л. Образ Христа в романе Достоевского «Идиот». </a:t>
            </a:r>
            <a:r>
              <a:rPr lang="ru-RU" dirty="0" err="1"/>
              <a:t>Тюбингенский</a:t>
            </a:r>
            <a:r>
              <a:rPr lang="ru-RU" dirty="0"/>
              <a:t> университет, ФРГ, 1988 – C. 374.</a:t>
            </a:r>
          </a:p>
          <a:p>
            <a:r>
              <a:rPr lang="ru-RU" dirty="0"/>
              <a:t>[4] Степанян К. А. К пониманию «реализма в высшем смысле» (на примере «Идиот») // Достоевский и мировая культура. М., 1998. – С.62.</a:t>
            </a:r>
          </a:p>
          <a:p>
            <a:r>
              <a:rPr lang="ru-RU" dirty="0"/>
              <a:t>[5] </a:t>
            </a:r>
            <a:r>
              <a:rPr lang="ru-RU" dirty="0" err="1"/>
              <a:t>Белик</a:t>
            </a:r>
            <a:r>
              <a:rPr lang="ru-RU" dirty="0"/>
              <a:t> А.П. Художественные образы Достоевского. М.,1974 – С.137.</a:t>
            </a:r>
          </a:p>
          <a:p>
            <a:r>
              <a:rPr lang="ru-RU" dirty="0"/>
              <a:t>[6] </a:t>
            </a:r>
            <a:r>
              <a:rPr lang="ru-RU" dirty="0" err="1"/>
              <a:t>Фридлендер</a:t>
            </a:r>
            <a:r>
              <a:rPr lang="ru-RU" dirty="0"/>
              <a:t> А.Г. Реализм Достоевского. Л.,1964 – С.276.</a:t>
            </a:r>
          </a:p>
          <a:p>
            <a:r>
              <a:rPr lang="ru-RU" dirty="0"/>
              <a:t>[7] Галкин А. Б. Образ Христа и концепция человека в романе Ф. М. Достоевского «Идиот». Вопросы литературы. №2, 2002. – С.25.</a:t>
            </a:r>
          </a:p>
          <a:p>
            <a:endParaRPr lang="en-CA" dirty="0"/>
          </a:p>
        </p:txBody>
      </p:sp>
    </p:spTree>
    <p:extLst>
      <p:ext uri="{BB962C8B-B14F-4D97-AF65-F5344CB8AC3E}">
        <p14:creationId xmlns:p14="http://schemas.microsoft.com/office/powerpoint/2010/main" val="224711987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3071</TotalTime>
  <Words>3904</Words>
  <Application>Microsoft Office PowerPoint</Application>
  <PresentationFormat>Widescreen</PresentationFormat>
  <Paragraphs>156</Paragraphs>
  <Slides>34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Arimo</vt:lpstr>
      <vt:lpstr>Calibri</vt:lpstr>
      <vt:lpstr>Gill Sans MT</vt:lpstr>
      <vt:lpstr>MetaSerif</vt:lpstr>
      <vt:lpstr>Open Sans</vt:lpstr>
      <vt:lpstr>Symbol</vt:lpstr>
      <vt:lpstr>Times New Roman</vt:lpstr>
      <vt:lpstr>Gallery</vt:lpstr>
      <vt:lpstr>Открытый урок, ПОСВЯЩЕННЫЙ 200 -ЛЕТИЮ СО ДНЯ РОЖДЕНИЯ  Ф.М. ДОСТОЕВСКОГО</vt:lpstr>
      <vt:lpstr>ОТКУДА ЦИТАТА: «Красота спасет мир» ? </vt:lpstr>
      <vt:lpstr>ЧТО ДОСТОЕВСКИЙ ИМЕЛ В ВИДУ?</vt:lpstr>
      <vt:lpstr>КАК ЭТУ ЦИТАТУ НЕПРАВИЛЬНО ПОНИМАЮТ?</vt:lpstr>
      <vt:lpstr>«Красота» и христианский идеал</vt:lpstr>
      <vt:lpstr>Князь христос ? КНЯЗЬ МЫШКИН НЕ ХРИСТОС!</vt:lpstr>
      <vt:lpstr>Положительно прекрасный человек</vt:lpstr>
      <vt:lpstr>ИДЕАЛ ЖИЗНИ</vt:lpstr>
      <vt:lpstr>Красоту, которая спасет мир, не стоит делить на физическую и духовную</vt:lpstr>
      <vt:lpstr>Разные значение «красоты» у достоевского</vt:lpstr>
      <vt:lpstr>Красота И Гармония</vt:lpstr>
      <vt:lpstr>Великие о красоте</vt:lpstr>
      <vt:lpstr>Поле битвы – сердца людей</vt:lpstr>
      <vt:lpstr>Красота раскрывается через человека</vt:lpstr>
      <vt:lpstr>Зачем мир надо спасать?</vt:lpstr>
      <vt:lpstr>«Красота» – есть «любовь» «любовь спасет мир»</vt:lpstr>
      <vt:lpstr>«красота»=«Добро» «Добро спасет мир»</vt:lpstr>
      <vt:lpstr>НАУКА О ДОБРЕ</vt:lpstr>
      <vt:lpstr>БИОЛОГИЧЕСКАЯ ПРИРОДА ДОБРА И ЗЛА </vt:lpstr>
      <vt:lpstr>СОЦИАЛЬНАЯ ПРИРОДА ДОБРА И ЗЛА </vt:lpstr>
      <vt:lpstr>Религиозная природа добра и зла</vt:lpstr>
      <vt:lpstr>ГДЕ ВЫ СТАЛКИВАЕТЕСЬ СО ЗЛОМ В ВАШЕЙ ЖИЗНИ? </vt:lpstr>
      <vt:lpstr>ВЫБОР МЕЖДУ ДОБРОМ И ЗЛОМ:  «СОВЕСТЬ СПАСЕТ МИР» </vt:lpstr>
      <vt:lpstr>совершать добрые дела сложно?</vt:lpstr>
      <vt:lpstr>ПРИМЕРЫ ДОБРЫХ ДЕЛ</vt:lpstr>
      <vt:lpstr>ПРИМЕРЫ ДОБРЫХ ДЕЛ (ПРОДОЛЖЕНИЕ)</vt:lpstr>
      <vt:lpstr>ПРИМЕРЫ ДОБРЫХ ДЕЛ (ПРОДОЛЖЕНИЕ)</vt:lpstr>
      <vt:lpstr>ПРИМЕРЫ ДОБРЫХ ДЕЛ (ПРОДОЛЖЕНИЕ)</vt:lpstr>
      <vt:lpstr>ПРИМЕРЫ ДОБРЫХ ДЕЛ (ПРОДОЛЖЕНИЕ)</vt:lpstr>
      <vt:lpstr>МИНИМАЛЬНОЕ УСИЛИЕ С МАКСИМАЛЬНЫМ РЕЗУЛЬТАТОМ</vt:lpstr>
      <vt:lpstr>Я РЕАЛЬНО МОГУ ПОМОЧЬ!</vt:lpstr>
      <vt:lpstr>ВСЕЛЕННАЯ, КАРМА, БОГ И ПРОЧИЕ НЕНАУЧНЫЕ ФАКТОРЫ</vt:lpstr>
      <vt:lpstr>О ПРЕПОДАВАТЕЛЕ</vt:lpstr>
      <vt:lpstr>БИБЛИОГРАФИЯ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Открытый урок, ПОСВЯЩЕННЫЙ 200 -ЛЕТИЮ СО ДНЯ РОЖДЕНИЯ  Ф.М. ДОСТОЕВСКОГО</dc:title>
  <dc:creator>Boris Kriger</dc:creator>
  <cp:lastModifiedBy>Boris Kriger</cp:lastModifiedBy>
  <cp:revision>3</cp:revision>
  <dcterms:created xsi:type="dcterms:W3CDTF">2021-11-07T21:32:16Z</dcterms:created>
  <dcterms:modified xsi:type="dcterms:W3CDTF">2021-11-10T00:43:25Z</dcterms:modified>
</cp:coreProperties>
</file>